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919079062874"/>
          <c:y val="0.11985844218756231"/>
          <c:w val="0.81255258590888402"/>
          <c:h val="0.7206245951191943"/>
        </c:manualLayout>
      </c:layout>
      <c:barChart>
        <c:barDir val="col"/>
        <c:grouping val="percentStack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Gender Distribution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125483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80-48BE-A92F-CB31FD53AB48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Gender Distribution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228988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80-48BE-A92F-CB31FD53AB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441652928"/>
        <c:axId val="441658176"/>
      </c:barChart>
      <c:catAx>
        <c:axId val="441652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658176"/>
        <c:crosses val="autoZero"/>
        <c:auto val="1"/>
        <c:lblAlgn val="ctr"/>
        <c:lblOffset val="100"/>
        <c:noMultiLvlLbl val="0"/>
      </c:catAx>
      <c:valAx>
        <c:axId val="441658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652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Contribution</a:t>
            </a:r>
            <a:r>
              <a:rPr lang="en-US" baseline="0" dirty="0"/>
              <a:t> to Semen</a:t>
            </a:r>
            <a:endParaRPr lang="en-US" dirty="0"/>
          </a:p>
        </c:rich>
      </c:tx>
      <c:layout>
        <c:manualLayout>
          <c:xMode val="edge"/>
          <c:yMode val="edge"/>
          <c:x val="0.31157324100858708"/>
          <c:y val="4.74800461432936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43B1-42F6-AF95-A346DA4D308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3B1-42F6-AF95-A346DA4D30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Testes/Ep</c:v>
                </c:pt>
                <c:pt idx="1">
                  <c:v>Prostate</c:v>
                </c:pt>
                <c:pt idx="2">
                  <c:v>Bulbo</c:v>
                </c:pt>
                <c:pt idx="3">
                  <c:v>SM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</c:v>
                </c:pt>
                <c:pt idx="1">
                  <c:v>33</c:v>
                </c:pt>
                <c:pt idx="2">
                  <c:v>5</c:v>
                </c:pt>
                <c:pt idx="3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B1-42F6-AF95-A346DA4D30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59799-C8CE-4968-803A-7C7024214F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6014EC-7EE8-4E4E-88C7-0DE3E13CBE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F967D-AF8E-47B9-A552-3A5F5A5C8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8E92F-6999-4B8B-88C2-CD819264C6C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DCDEC-F1A1-4B23-9F01-B544F2BC2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9AE7C-2E8B-4987-BD79-7A1A66F2B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862D-212E-4D9D-94F1-6884D7702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284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6E816-DE62-4BB4-85D7-C346F4B29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15F7B0-1690-4AB3-9BF5-7D15F5E99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D7A9F-FCD8-4422-9BFD-96C20BE2B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8E92F-6999-4B8B-88C2-CD819264C6C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1C255-ABDF-4BE7-AF55-91804CC8D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C7858-1313-4881-84D0-F6ACBE0C5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862D-212E-4D9D-94F1-6884D7702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552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3EFD60-AA2D-4326-9F25-3E58A7FC99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7F51A-401E-41F3-8FA4-25AC4D9B8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E280F-74BD-42BA-913F-E5051F69F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8E92F-6999-4B8B-88C2-CD819264C6C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30B72-C112-4FF4-82D5-8A9F55D14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EEC7F-5BC2-45C3-B68A-7DD18263A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862D-212E-4D9D-94F1-6884D7702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81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66264-C7CD-4EF9-96A0-DD06DF1B1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713F5-E464-4E36-BCDA-5E74BDDFD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6FF99-3940-48E2-BC87-EB2D7027F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8E92F-6999-4B8B-88C2-CD819264C6C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7491C-A860-4B68-927E-D7C4851AF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E2978-8E3B-4AA4-8952-BBABDC3EE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862D-212E-4D9D-94F1-6884D7702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94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F696D-A8E7-47A6-A3BF-D3BF027A3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A4D890-9344-4AAF-BD67-389B98064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D0026-15E6-4B77-8D8D-8BD7069B4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8E92F-6999-4B8B-88C2-CD819264C6C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AA086-0A5B-4D20-A417-938794D90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038CC-2CF4-47C8-A3D9-96F0EA9E8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862D-212E-4D9D-94F1-6884D7702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02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5A497-3832-45C1-A753-ED92D49E8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9203F-7CDD-416B-8A74-C1E12D5FD2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C483CF-D34F-499A-B6BF-AA50E9C6EB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41DF07-9153-4EA0-9176-F1491C26D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8E92F-6999-4B8B-88C2-CD819264C6C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F3A355-3DFE-47AC-A16B-9019C67CE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78276-FE71-452C-9E3D-E60840802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862D-212E-4D9D-94F1-6884D7702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49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D664D-CD32-440F-AC7B-3571BF3A3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4FA1A2-C81A-43AD-8E36-22D3EC24F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C9FF53-733A-4650-8095-66244BD41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5E03E2-C867-4A43-B3D4-5C872A341F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8CCED9-DA57-4462-8BFF-EA7C2B4931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9057A9-72EB-408C-B22F-B1BDE89C0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8E92F-6999-4B8B-88C2-CD819264C6C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B6E193-0D60-4961-8EE8-0C83968E2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958C6A-2258-47EC-B776-6D342EF54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862D-212E-4D9D-94F1-6884D7702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034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71DA4-4A9F-45B6-8A9D-1D391B4A5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77031-FFCA-471A-9CEF-C0AEE8B89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8E92F-6999-4B8B-88C2-CD819264C6C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29447D-4435-42BD-8B8D-A92D63F5A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2AA0E-2798-4939-B3BD-2A53EC3AF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862D-212E-4D9D-94F1-6884D7702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92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8CD830-DCE8-453D-8D27-5175ECF52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8E92F-6999-4B8B-88C2-CD819264C6C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1EF770-CC29-4B24-8778-529032D8F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50EFD-147A-439C-A107-4859E1799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862D-212E-4D9D-94F1-6884D7702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14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C6DB1-2750-4E2C-B64C-B8AA73B79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1B685-A888-4169-9C4B-727B80ECA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ED8C37-6A7C-4653-9FED-F0B40DF1A0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DFFFBB-D34E-4A30-B805-4C4A56460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8E92F-6999-4B8B-88C2-CD819264C6C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E860FB-969E-41ED-88A7-FAF9F8743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91A141-B3F5-45E1-9BDA-D32638473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862D-212E-4D9D-94F1-6884D7702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33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9D0B9-FEED-4BF7-B531-CA081DA82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A340E9-7F71-4154-9696-7A90A15D28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127CC9-B570-4BEC-9E03-69D7305258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290FF-EB5E-4D00-9516-34ECA6EDC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8E92F-6999-4B8B-88C2-CD819264C6C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7F5C4-0E84-4380-B576-DA8DD8C9B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F69888-4445-44FF-A25F-7AF7012C3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862D-212E-4D9D-94F1-6884D7702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09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D984AC-C725-473D-8D3A-7F187DBF6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944973-8B87-48AC-BEFA-FBC5B1953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487428-CD99-49FA-9618-0DA34C6DAD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8E92F-6999-4B8B-88C2-CD819264C6C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1971C5-FDA6-4E1E-85C5-54E907364A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5DF25-9580-4535-A71F-0B53577C5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5862D-212E-4D9D-94F1-6884D7702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5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15EFC-70A5-4C87-9B2B-839C6297D0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ICSI REVISITED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18409F-26CF-4512-B53B-7CA914F731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Serodiscordant</a:t>
            </a:r>
            <a:r>
              <a:rPr lang="en-US" dirty="0"/>
              <a:t> Couples: To perform IVF or ICSI?</a:t>
            </a:r>
          </a:p>
        </p:txBody>
      </p:sp>
    </p:spTree>
    <p:extLst>
      <p:ext uri="{BB962C8B-B14F-4D97-AF65-F5344CB8AC3E}">
        <p14:creationId xmlns:p14="http://schemas.microsoft.com/office/powerpoint/2010/main" val="2602123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6D939-4356-4233-9704-232F23C42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3771"/>
            <a:ext cx="10515600" cy="539319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There is also a trend towards degradation of semen parameters as the disease progress with increase in abnormal morphology, debris and round cell count.</a:t>
            </a:r>
          </a:p>
          <a:p>
            <a:pPr>
              <a:lnSpc>
                <a:spcPct val="150000"/>
              </a:lnSpc>
            </a:pPr>
            <a:r>
              <a:rPr lang="en-US" dirty="0"/>
              <a:t>There is also decrease in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dirty="0"/>
              <a:t>	</a:t>
            </a:r>
            <a:r>
              <a:rPr lang="en-US" sz="2400" dirty="0"/>
              <a:t>sperm concentration,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2400" dirty="0"/>
              <a:t>	Semen volume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2400" dirty="0"/>
              <a:t>	Reduced motility and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2400" dirty="0"/>
              <a:t>	Increased pH</a:t>
            </a:r>
          </a:p>
          <a:p>
            <a:pPr>
              <a:lnSpc>
                <a:spcPct val="150000"/>
              </a:lnSpc>
            </a:pPr>
            <a:r>
              <a:rPr lang="en-US" dirty="0"/>
              <a:t>The use of highly active anti retroviral therapy (HAART) also tend to affect sperm negatively</a:t>
            </a:r>
          </a:p>
        </p:txBody>
      </p:sp>
    </p:spTree>
    <p:extLst>
      <p:ext uri="{BB962C8B-B14F-4D97-AF65-F5344CB8AC3E}">
        <p14:creationId xmlns:p14="http://schemas.microsoft.com/office/powerpoint/2010/main" val="288083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CFE08-9E66-4B2A-9FCA-027836747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9944"/>
          </a:xfrm>
        </p:spPr>
        <p:txBody>
          <a:bodyPr>
            <a:normAutofit fontScale="90000"/>
          </a:bodyPr>
          <a:lstStyle/>
          <a:p>
            <a:r>
              <a:rPr lang="en-US" dirty="0"/>
              <a:t>To ICSI or not to ICSI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ACA32-32CD-4F5D-BF7B-FF4B4E4E1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90"/>
            <a:ext cx="10515600" cy="5113273"/>
          </a:xfrm>
        </p:spPr>
        <p:txBody>
          <a:bodyPr/>
          <a:lstStyle/>
          <a:p>
            <a:r>
              <a:rPr lang="en-US" dirty="0"/>
              <a:t>All the above factors strengthens the argument for the use of ICSI in the treatment of the </a:t>
            </a:r>
            <a:r>
              <a:rPr lang="en-US" dirty="0" err="1"/>
              <a:t>serodiscordant</a:t>
            </a:r>
            <a:r>
              <a:rPr lang="en-US" dirty="0"/>
              <a:t> couple when the male is the HIV+ partner.</a:t>
            </a:r>
          </a:p>
          <a:p>
            <a:r>
              <a:rPr lang="en-US" dirty="0"/>
              <a:t>Sperm washing is key</a:t>
            </a:r>
          </a:p>
          <a:p>
            <a:r>
              <a:rPr lang="en-US" dirty="0"/>
              <a:t>Quick removal of sperm from the other fractions of ejaculated semen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239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3EE49-5558-42CF-B563-29E08F69D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9755"/>
            <a:ext cx="10515600" cy="533720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Density gradient centrifugation of HIV+ semen on a preequilibrated gradient of 90/55% silane coated silica particles suspended in a aqueous solution (All grad from Sage/</a:t>
            </a:r>
            <a:r>
              <a:rPr lang="en-US" dirty="0" err="1"/>
              <a:t>Origio</a:t>
            </a:r>
            <a:r>
              <a:rPr lang="en-US" dirty="0"/>
              <a:t>) is done.</a:t>
            </a:r>
          </a:p>
          <a:p>
            <a:r>
              <a:rPr lang="en-US" dirty="0"/>
              <a:t>This is followed by a wash of the resulting pellet with a preequilibrated CO2 buffered medium and the discarding of the supernatant.</a:t>
            </a:r>
          </a:p>
          <a:p>
            <a:r>
              <a:rPr lang="en-US" dirty="0"/>
              <a:t>The pellet of this wash is layered under 2ml of the same CO2 buffed medium for 30mins.</a:t>
            </a:r>
          </a:p>
          <a:p>
            <a:r>
              <a:rPr lang="en-US" dirty="0"/>
              <a:t>A careful examination of the 2ml medium will reveal a band of highly active sperm.</a:t>
            </a:r>
          </a:p>
          <a:p>
            <a:r>
              <a:rPr lang="en-US" dirty="0"/>
              <a:t>This is aspirated and concentrated for use in ICSI.</a:t>
            </a:r>
          </a:p>
          <a:p>
            <a:r>
              <a:rPr lang="en-US" dirty="0"/>
              <a:t>It is strictly advised NOT to pass a pipette through the supernatant in order to get to the pellet as doing this might transfer HIV+ containing debris into the final prep</a:t>
            </a:r>
          </a:p>
        </p:txBody>
      </p:sp>
    </p:spTree>
    <p:extLst>
      <p:ext uri="{BB962C8B-B14F-4D97-AF65-F5344CB8AC3E}">
        <p14:creationId xmlns:p14="http://schemas.microsoft.com/office/powerpoint/2010/main" val="1717702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0549E-2614-4576-A711-5C29B14E3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1135"/>
            <a:ext cx="7176795" cy="5495828"/>
          </a:xfrm>
        </p:spPr>
        <p:txBody>
          <a:bodyPr>
            <a:normAutofit/>
          </a:bodyPr>
          <a:lstStyle/>
          <a:p>
            <a:r>
              <a:rPr lang="en-US" sz="2400" dirty="0"/>
              <a:t>Why should embryologists care about HIV Positive persons</a:t>
            </a:r>
          </a:p>
          <a:p>
            <a:r>
              <a:rPr lang="en-US" sz="2400" dirty="0"/>
              <a:t>Scope of HIV infections</a:t>
            </a:r>
          </a:p>
          <a:p>
            <a:pPr lvl="1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 the last decade, HIV prevalence in Ghana has remained at 2% of the adult population</a:t>
            </a:r>
          </a:p>
          <a:p>
            <a:pPr lvl="1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Total of 354, 471 people are estimated to be living with HIV AIDS in Ghana as of this year (2021)</a:t>
            </a:r>
          </a:p>
          <a:p>
            <a:pPr lvl="1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35.4 % are male </a:t>
            </a:r>
          </a:p>
          <a:p>
            <a:pPr lvl="1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64.6 % female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Of this number, 92% are adult of reproductive age (</a:t>
            </a:r>
            <a:r>
              <a:rPr lang="en-US" sz="1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ie</a:t>
            </a: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 15yrs – 49 </a:t>
            </a:r>
            <a:r>
              <a:rPr lang="en-US" sz="1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yrs</a:t>
            </a: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 = 316, 352 people)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Estimated number of new infections for 2021 is 15,087 people.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Deaths averted by effective HIV treatment protocols alone is estimated to be 14,624 this year.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HIV is most prevalent among persons of reproductive age many of who desire to have children</a:t>
            </a:r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647B127-5E79-4ABE-8CB5-6E235989B9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3639052"/>
              </p:ext>
            </p:extLst>
          </p:nvPr>
        </p:nvGraphicFramePr>
        <p:xfrm>
          <a:off x="8285582" y="2239347"/>
          <a:ext cx="3433667" cy="3311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4951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BBAA5-7211-4BF6-B77A-068EE441F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Serodiscordant</a:t>
            </a:r>
            <a:r>
              <a:rPr lang="en-US" dirty="0"/>
              <a:t> couples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195CB-4680-4FCD-96CA-47DC6055A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This term refers to relationships where one partner has HIV and the other partner does not have</a:t>
            </a:r>
          </a:p>
          <a:p>
            <a:pPr>
              <a:lnSpc>
                <a:spcPct val="150000"/>
              </a:lnSpc>
            </a:pPr>
            <a:r>
              <a:rPr lang="en-US" dirty="0"/>
              <a:t>To prevent seroconversion of the HIV negative partner, the standard advice is to abstain from sex or use a barrier contraceptive method until the </a:t>
            </a:r>
            <a:r>
              <a:rPr lang="en-US" dirty="0" err="1"/>
              <a:t>sero</a:t>
            </a:r>
            <a:r>
              <a:rPr lang="en-US" dirty="0"/>
              <a:t> positive partner has a CD4 count of 200 and above and an undetected viral load</a:t>
            </a:r>
          </a:p>
        </p:txBody>
      </p:sp>
    </p:spTree>
    <p:extLst>
      <p:ext uri="{BB962C8B-B14F-4D97-AF65-F5344CB8AC3E}">
        <p14:creationId xmlns:p14="http://schemas.microsoft.com/office/powerpoint/2010/main" val="2146325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5ACD7-ADCF-47DD-AEAA-1EA05FEF5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This then brings us to this evening’s question. To ICSI or  to IVF?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0E3F7-EBAD-4A62-848A-EACF4A857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 Fertility treatment goals for </a:t>
            </a:r>
            <a:r>
              <a:rPr lang="en-US" dirty="0" err="1"/>
              <a:t>serodiscordant</a:t>
            </a:r>
            <a:r>
              <a:rPr lang="en-US" dirty="0"/>
              <a:t> couples are three fold</a:t>
            </a:r>
          </a:p>
          <a:p>
            <a:pPr lvl="2">
              <a:lnSpc>
                <a:spcPct val="200000"/>
              </a:lnSpc>
            </a:pPr>
            <a:r>
              <a:rPr lang="en-US" dirty="0"/>
              <a:t>To have a healthy HIV negative offspring</a:t>
            </a:r>
          </a:p>
          <a:p>
            <a:pPr lvl="2">
              <a:lnSpc>
                <a:spcPct val="200000"/>
              </a:lnSpc>
            </a:pPr>
            <a:r>
              <a:rPr lang="en-US" dirty="0"/>
              <a:t>Prevent vertical seroconversion of the HIV negative partner </a:t>
            </a:r>
          </a:p>
          <a:p>
            <a:pPr lvl="2">
              <a:lnSpc>
                <a:spcPct val="200000"/>
              </a:lnSpc>
            </a:pPr>
            <a:r>
              <a:rPr lang="en-US" dirty="0"/>
              <a:t>Prevent transmission to other patients and staff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678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25360-47A0-43F4-8D8A-30CD331D6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Treatment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90081-41A3-4C80-B5DE-C9A4FC3A6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796" y="1576873"/>
            <a:ext cx="10972800" cy="460009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Where the woman is the HIV positive partner, treatment options include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IUI (Where the male partner has optimal semen characteristics),</a:t>
            </a:r>
            <a:br>
              <a:rPr lang="en-US" dirty="0"/>
            </a:br>
            <a:r>
              <a:rPr lang="en-US" dirty="0"/>
              <a:t> the woman has patent tubes and normal ovarian reserve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IVF where tubal and other factors preclude the use of IUI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And ICSI.</a:t>
            </a:r>
          </a:p>
        </p:txBody>
      </p:sp>
    </p:spTree>
    <p:extLst>
      <p:ext uri="{BB962C8B-B14F-4D97-AF65-F5344CB8AC3E}">
        <p14:creationId xmlns:p14="http://schemas.microsoft.com/office/powerpoint/2010/main" val="821505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51E9A-4E75-48CB-B361-066D79807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3608"/>
            <a:ext cx="10515600" cy="4833355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These protocols, together with  vigilant obstetric practices would result in an HIV negative progeny because of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Failure of cell-free HIV particles to directly  infect human oocytes and the 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The absence of HIV specific receptors on human oocytes and cumulus cells</a:t>
            </a:r>
          </a:p>
        </p:txBody>
      </p:sp>
    </p:spTree>
    <p:extLst>
      <p:ext uri="{BB962C8B-B14F-4D97-AF65-F5344CB8AC3E}">
        <p14:creationId xmlns:p14="http://schemas.microsoft.com/office/powerpoint/2010/main" val="2193828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EACBB-411C-4E28-A1DF-133114F34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3771"/>
            <a:ext cx="10515600" cy="5393192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This contrasts sharply with when the male is the HIV positive partner since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HIV can bind and enter sperm cells and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Sperm with bound HIV can transmit HIV-like particles into normal human oocytes during fertilization.</a:t>
            </a:r>
          </a:p>
          <a:p>
            <a:pPr marL="457200" lvl="1" indent="0">
              <a:lnSpc>
                <a:spcPct val="20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518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ABFC6-4EDC-4254-A35B-87C46F9A0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5806"/>
          </a:xfrm>
        </p:spPr>
        <p:txBody>
          <a:bodyPr>
            <a:normAutofit/>
          </a:bodyPr>
          <a:lstStyle/>
          <a:p>
            <a:r>
              <a:rPr lang="en-US" sz="2800" dirty="0"/>
              <a:t>Origin of HIV in semen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F985F-8D51-42B3-83FA-B835E05D5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906"/>
            <a:ext cx="7727302" cy="471205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The male semen ejaculate contains secretions from the testes and epididymis (5%), prostate (up to 33%), seminal vesicles (up to 80%)  and bulbourethral and urethral glands (about 5%).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dirty="0"/>
              <a:t>Secretions from the prostate, seminal vesicles and the bulbourethral glands </a:t>
            </a:r>
            <a:r>
              <a:rPr lang="en-US" dirty="0" err="1"/>
              <a:t>habour</a:t>
            </a:r>
            <a:r>
              <a:rPr lang="en-US" dirty="0"/>
              <a:t> the highest concentration of HIV, present as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Free viral particles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Infected lymphocytes and 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Infected macrophages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A563344-02B4-48BA-9759-68228B7032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2956324"/>
              </p:ext>
            </p:extLst>
          </p:nvPr>
        </p:nvGraphicFramePr>
        <p:xfrm>
          <a:off x="8490856" y="910351"/>
          <a:ext cx="3153746" cy="2565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8948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2A856-7FB8-41E1-9621-DEEB369D4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The testes and the epididymis which produce and store sperm, are minor contributors to HIV in men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Sperm from HIV + men has to be isolated from these infected components before use</a:t>
            </a:r>
          </a:p>
        </p:txBody>
      </p:sp>
    </p:spTree>
    <p:extLst>
      <p:ext uri="{BB962C8B-B14F-4D97-AF65-F5344CB8AC3E}">
        <p14:creationId xmlns:p14="http://schemas.microsoft.com/office/powerpoint/2010/main" val="4118922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723</Words>
  <Application>Microsoft Office PowerPoint</Application>
  <PresentationFormat>Widescreen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ICSI REVISITED</vt:lpstr>
      <vt:lpstr>PowerPoint Presentation</vt:lpstr>
      <vt:lpstr>Serodiscordant couples</vt:lpstr>
      <vt:lpstr>This then brings us to this evening’s question. To ICSI or  to IVF? </vt:lpstr>
      <vt:lpstr>Treatment options</vt:lpstr>
      <vt:lpstr>PowerPoint Presentation</vt:lpstr>
      <vt:lpstr>PowerPoint Presentation</vt:lpstr>
      <vt:lpstr>Origin of HIV in semen</vt:lpstr>
      <vt:lpstr>PowerPoint Presentation</vt:lpstr>
      <vt:lpstr>PowerPoint Presentation</vt:lpstr>
      <vt:lpstr>To ICSI or not to ICSI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ICSI REVISITED</dc:title>
  <dc:creator>Robert</dc:creator>
  <cp:lastModifiedBy>Robert</cp:lastModifiedBy>
  <cp:revision>36</cp:revision>
  <dcterms:created xsi:type="dcterms:W3CDTF">2021-09-20T19:11:35Z</dcterms:created>
  <dcterms:modified xsi:type="dcterms:W3CDTF">2021-09-22T18:54:24Z</dcterms:modified>
</cp:coreProperties>
</file>