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2"/>
  </p:notesMasterIdLst>
  <p:sldIdLst>
    <p:sldId id="256" r:id="rId2"/>
    <p:sldId id="263" r:id="rId3"/>
    <p:sldId id="375" r:id="rId4"/>
    <p:sldId id="377" r:id="rId5"/>
    <p:sldId id="273" r:id="rId6"/>
    <p:sldId id="279" r:id="rId7"/>
    <p:sldId id="378" r:id="rId8"/>
    <p:sldId id="270" r:id="rId9"/>
    <p:sldId id="294" r:id="rId10"/>
    <p:sldId id="379" r:id="rId11"/>
    <p:sldId id="380" r:id="rId12"/>
    <p:sldId id="287" r:id="rId13"/>
    <p:sldId id="288" r:id="rId14"/>
    <p:sldId id="276" r:id="rId15"/>
    <p:sldId id="385" r:id="rId16"/>
    <p:sldId id="389" r:id="rId17"/>
    <p:sldId id="386" r:id="rId18"/>
    <p:sldId id="387" r:id="rId19"/>
    <p:sldId id="390" r:id="rId20"/>
    <p:sldId id="388" r:id="rId21"/>
    <p:sldId id="383" r:id="rId22"/>
    <p:sldId id="381" r:id="rId23"/>
    <p:sldId id="297" r:id="rId24"/>
    <p:sldId id="384" r:id="rId25"/>
    <p:sldId id="296" r:id="rId26"/>
    <p:sldId id="275" r:id="rId27"/>
    <p:sldId id="271" r:id="rId28"/>
    <p:sldId id="293" r:id="rId29"/>
    <p:sldId id="277" r:id="rId30"/>
    <p:sldId id="382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uwatosin Ogunyemi" initials="OO" lastIdx="1" clrIdx="0">
    <p:extLst>
      <p:ext uri="{19B8F6BF-5375-455C-9EA6-DF929625EA0E}">
        <p15:presenceInfo xmlns:p15="http://schemas.microsoft.com/office/powerpoint/2012/main" userId="Oluwatosin Ogunyem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5BFC6C-B22C-4E22-A579-D67D27565EE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788874-2AA0-4C79-BD39-12F9E0EB0ECF}">
      <dgm:prSet/>
      <dgm:spPr/>
      <dgm:t>
        <a:bodyPr/>
        <a:lstStyle/>
        <a:p>
          <a:r>
            <a:rPr lang="en-US" dirty="0"/>
            <a:t>Azoospermia and its diagnosis </a:t>
          </a:r>
        </a:p>
      </dgm:t>
    </dgm:pt>
    <dgm:pt modelId="{4EBF017E-F125-4299-A1D8-A73BF793BC72}" type="parTrans" cxnId="{F06209B8-E56D-4FE6-9848-9C55CC0A5A0A}">
      <dgm:prSet/>
      <dgm:spPr/>
      <dgm:t>
        <a:bodyPr/>
        <a:lstStyle/>
        <a:p>
          <a:endParaRPr lang="en-US"/>
        </a:p>
      </dgm:t>
    </dgm:pt>
    <dgm:pt modelId="{40ECC75B-1A0C-4EF1-AE82-44F8602359F9}" type="sibTrans" cxnId="{F06209B8-E56D-4FE6-9848-9C55CC0A5A0A}">
      <dgm:prSet/>
      <dgm:spPr/>
      <dgm:t>
        <a:bodyPr/>
        <a:lstStyle/>
        <a:p>
          <a:endParaRPr lang="en-US"/>
        </a:p>
      </dgm:t>
    </dgm:pt>
    <dgm:pt modelId="{A54230E1-A8A0-4AF5-B6F0-70A0BC1D2B46}">
      <dgm:prSet/>
      <dgm:spPr/>
      <dgm:t>
        <a:bodyPr/>
        <a:lstStyle/>
        <a:p>
          <a:r>
            <a:rPr lang="en-US" dirty="0"/>
            <a:t>Overview of surgical sperm collection</a:t>
          </a:r>
        </a:p>
      </dgm:t>
    </dgm:pt>
    <dgm:pt modelId="{54081E19-8B13-41A7-8C4C-3E28619B531F}" type="parTrans" cxnId="{9B16F495-7447-4B2B-A7DA-2001FCE41A9B}">
      <dgm:prSet/>
      <dgm:spPr/>
      <dgm:t>
        <a:bodyPr/>
        <a:lstStyle/>
        <a:p>
          <a:endParaRPr lang="en-US"/>
        </a:p>
      </dgm:t>
    </dgm:pt>
    <dgm:pt modelId="{BBAC3228-269C-46D9-92C7-E67D6ACC739D}" type="sibTrans" cxnId="{9B16F495-7447-4B2B-A7DA-2001FCE41A9B}">
      <dgm:prSet/>
      <dgm:spPr/>
      <dgm:t>
        <a:bodyPr/>
        <a:lstStyle/>
        <a:p>
          <a:endParaRPr lang="en-US"/>
        </a:p>
      </dgm:t>
    </dgm:pt>
    <dgm:pt modelId="{11F27BBB-428F-481D-9322-68961B3B6798}">
      <dgm:prSet/>
      <dgm:spPr/>
      <dgm:t>
        <a:bodyPr/>
        <a:lstStyle/>
        <a:p>
          <a:r>
            <a:rPr lang="en-US" dirty="0"/>
            <a:t>Scholarly reviews of surgical sperm collection techniques </a:t>
          </a:r>
        </a:p>
      </dgm:t>
    </dgm:pt>
    <dgm:pt modelId="{CBFE93BB-C716-4BBA-9201-65E3250A6DFA}" type="parTrans" cxnId="{C16BEFCC-0A02-425B-A762-33F9C6D283F8}">
      <dgm:prSet/>
      <dgm:spPr/>
      <dgm:t>
        <a:bodyPr/>
        <a:lstStyle/>
        <a:p>
          <a:endParaRPr lang="en-US"/>
        </a:p>
      </dgm:t>
    </dgm:pt>
    <dgm:pt modelId="{529CE929-80D1-452D-A456-9B06ADAFBC8D}" type="sibTrans" cxnId="{C16BEFCC-0A02-425B-A762-33F9C6D283F8}">
      <dgm:prSet/>
      <dgm:spPr/>
      <dgm:t>
        <a:bodyPr/>
        <a:lstStyle/>
        <a:p>
          <a:endParaRPr lang="en-US"/>
        </a:p>
      </dgm:t>
    </dgm:pt>
    <dgm:pt modelId="{53E8EF49-500A-4D08-B507-34F1F8B74DB4}">
      <dgm:prSet/>
      <dgm:spPr/>
      <dgm:t>
        <a:bodyPr/>
        <a:lstStyle/>
        <a:p>
          <a:r>
            <a:rPr lang="en-US"/>
            <a:t>Scholarly review methods of surgical sperm retrievals in terms of vitality and motility </a:t>
          </a:r>
        </a:p>
      </dgm:t>
    </dgm:pt>
    <dgm:pt modelId="{823A9E43-DC66-476C-AA05-DCF92CB96CD1}" type="parTrans" cxnId="{24A217E5-F11B-485A-B78E-367B86ED0D02}">
      <dgm:prSet/>
      <dgm:spPr/>
      <dgm:t>
        <a:bodyPr/>
        <a:lstStyle/>
        <a:p>
          <a:endParaRPr lang="en-US"/>
        </a:p>
      </dgm:t>
    </dgm:pt>
    <dgm:pt modelId="{B7CD37E8-29F0-4758-904C-1114E588FF3D}" type="sibTrans" cxnId="{24A217E5-F11B-485A-B78E-367B86ED0D02}">
      <dgm:prSet/>
      <dgm:spPr/>
      <dgm:t>
        <a:bodyPr/>
        <a:lstStyle/>
        <a:p>
          <a:endParaRPr lang="en-US"/>
        </a:p>
      </dgm:t>
    </dgm:pt>
    <dgm:pt modelId="{F781840D-D70D-42EF-8C6F-42F674C8E80C}">
      <dgm:prSet/>
      <dgm:spPr/>
      <dgm:t>
        <a:bodyPr/>
        <a:lstStyle/>
        <a:p>
          <a:r>
            <a:rPr lang="en-US"/>
            <a:t>How to process testicular semen sample for ICSI </a:t>
          </a:r>
        </a:p>
      </dgm:t>
    </dgm:pt>
    <dgm:pt modelId="{F453305A-25D2-4AF4-AE23-B154DE933C74}" type="parTrans" cxnId="{42BDD222-56ED-44E6-901D-568F385A94CC}">
      <dgm:prSet/>
      <dgm:spPr/>
      <dgm:t>
        <a:bodyPr/>
        <a:lstStyle/>
        <a:p>
          <a:endParaRPr lang="en-US"/>
        </a:p>
      </dgm:t>
    </dgm:pt>
    <dgm:pt modelId="{24D49C3C-A72C-4EDC-ABAE-5DD8A802BD27}" type="sibTrans" cxnId="{42BDD222-56ED-44E6-901D-568F385A94CC}">
      <dgm:prSet/>
      <dgm:spPr/>
      <dgm:t>
        <a:bodyPr/>
        <a:lstStyle/>
        <a:p>
          <a:endParaRPr lang="en-US"/>
        </a:p>
      </dgm:t>
    </dgm:pt>
    <dgm:pt modelId="{172066F3-8DDF-4217-9346-9D87C49DB0CD}">
      <dgm:prSet/>
      <dgm:spPr/>
      <dgm:t>
        <a:bodyPr/>
        <a:lstStyle/>
        <a:p>
          <a:r>
            <a:rPr lang="en-US" dirty="0"/>
            <a:t>What next when SSC fails? </a:t>
          </a:r>
        </a:p>
      </dgm:t>
    </dgm:pt>
    <dgm:pt modelId="{F9E4B005-165B-4BBE-BF5A-81347DC58B07}" type="parTrans" cxnId="{CC5A0547-D1E7-457C-9CDC-15835D1A93A1}">
      <dgm:prSet/>
      <dgm:spPr/>
      <dgm:t>
        <a:bodyPr/>
        <a:lstStyle/>
        <a:p>
          <a:endParaRPr lang="en-US"/>
        </a:p>
      </dgm:t>
    </dgm:pt>
    <dgm:pt modelId="{A8D48C9D-F0D6-48A5-83BD-F5BB45F8295C}" type="sibTrans" cxnId="{CC5A0547-D1E7-457C-9CDC-15835D1A93A1}">
      <dgm:prSet/>
      <dgm:spPr/>
      <dgm:t>
        <a:bodyPr/>
        <a:lstStyle/>
        <a:p>
          <a:endParaRPr lang="en-US"/>
        </a:p>
      </dgm:t>
    </dgm:pt>
    <dgm:pt modelId="{2D511642-2C49-40DB-8145-3969327D89F1}">
      <dgm:prSet/>
      <dgm:spPr/>
      <dgm:t>
        <a:bodyPr/>
        <a:lstStyle/>
        <a:p>
          <a:r>
            <a:rPr lang="en-US" dirty="0"/>
            <a:t>Hands on nugget and suggestion for a successful SSC, Discussion and conclusion</a:t>
          </a:r>
        </a:p>
      </dgm:t>
    </dgm:pt>
    <dgm:pt modelId="{5518348E-98D5-47E6-8CBE-E6EB7DEAAD50}" type="parTrans" cxnId="{80CF528D-C257-4DB0-A4A3-39C090DDCECE}">
      <dgm:prSet/>
      <dgm:spPr/>
      <dgm:t>
        <a:bodyPr/>
        <a:lstStyle/>
        <a:p>
          <a:endParaRPr lang="en-US"/>
        </a:p>
      </dgm:t>
    </dgm:pt>
    <dgm:pt modelId="{C1D22185-5420-4D27-8647-31818675BA49}" type="sibTrans" cxnId="{80CF528D-C257-4DB0-A4A3-39C090DDCECE}">
      <dgm:prSet/>
      <dgm:spPr/>
      <dgm:t>
        <a:bodyPr/>
        <a:lstStyle/>
        <a:p>
          <a:endParaRPr lang="en-US"/>
        </a:p>
      </dgm:t>
    </dgm:pt>
    <dgm:pt modelId="{E30BD5A5-498E-4851-B637-FF99697494FB}" type="pres">
      <dgm:prSet presAssocID="{C75BFC6C-B22C-4E22-A579-D67D27565EED}" presName="vert0" presStyleCnt="0">
        <dgm:presLayoutVars>
          <dgm:dir/>
          <dgm:animOne val="branch"/>
          <dgm:animLvl val="lvl"/>
        </dgm:presLayoutVars>
      </dgm:prSet>
      <dgm:spPr/>
    </dgm:pt>
    <dgm:pt modelId="{FE564711-8CD3-4D83-AE14-17C369D8C9EE}" type="pres">
      <dgm:prSet presAssocID="{99788874-2AA0-4C79-BD39-12F9E0EB0ECF}" presName="thickLine" presStyleLbl="alignNode1" presStyleIdx="0" presStyleCnt="7"/>
      <dgm:spPr/>
    </dgm:pt>
    <dgm:pt modelId="{CCF322F3-406E-41C7-B885-C5883C01ECBC}" type="pres">
      <dgm:prSet presAssocID="{99788874-2AA0-4C79-BD39-12F9E0EB0ECF}" presName="horz1" presStyleCnt="0"/>
      <dgm:spPr/>
    </dgm:pt>
    <dgm:pt modelId="{C13DE81B-2011-4405-A6FF-4D2190D15405}" type="pres">
      <dgm:prSet presAssocID="{99788874-2AA0-4C79-BD39-12F9E0EB0ECF}" presName="tx1" presStyleLbl="revTx" presStyleIdx="0" presStyleCnt="7"/>
      <dgm:spPr/>
    </dgm:pt>
    <dgm:pt modelId="{68BA37DC-0FC4-4A4D-BFDF-8404FCB85B17}" type="pres">
      <dgm:prSet presAssocID="{99788874-2AA0-4C79-BD39-12F9E0EB0ECF}" presName="vert1" presStyleCnt="0"/>
      <dgm:spPr/>
    </dgm:pt>
    <dgm:pt modelId="{40B1F8A8-9EC5-43D5-B25B-00C70DD9A4D9}" type="pres">
      <dgm:prSet presAssocID="{A54230E1-A8A0-4AF5-B6F0-70A0BC1D2B46}" presName="thickLine" presStyleLbl="alignNode1" presStyleIdx="1" presStyleCnt="7"/>
      <dgm:spPr/>
    </dgm:pt>
    <dgm:pt modelId="{0E20BFFA-3FC0-4107-9FE5-2DF0C6253928}" type="pres">
      <dgm:prSet presAssocID="{A54230E1-A8A0-4AF5-B6F0-70A0BC1D2B46}" presName="horz1" presStyleCnt="0"/>
      <dgm:spPr/>
    </dgm:pt>
    <dgm:pt modelId="{EF32E4BA-C90E-4E59-AA8D-EA32F66238B4}" type="pres">
      <dgm:prSet presAssocID="{A54230E1-A8A0-4AF5-B6F0-70A0BC1D2B46}" presName="tx1" presStyleLbl="revTx" presStyleIdx="1" presStyleCnt="7"/>
      <dgm:spPr/>
    </dgm:pt>
    <dgm:pt modelId="{88AB1713-E8A6-41D3-A7AE-536DFF78D1F1}" type="pres">
      <dgm:prSet presAssocID="{A54230E1-A8A0-4AF5-B6F0-70A0BC1D2B46}" presName="vert1" presStyleCnt="0"/>
      <dgm:spPr/>
    </dgm:pt>
    <dgm:pt modelId="{68CEDD7E-9387-473F-8AAB-5F433B741F21}" type="pres">
      <dgm:prSet presAssocID="{11F27BBB-428F-481D-9322-68961B3B6798}" presName="thickLine" presStyleLbl="alignNode1" presStyleIdx="2" presStyleCnt="7"/>
      <dgm:spPr/>
    </dgm:pt>
    <dgm:pt modelId="{AC69A33D-3864-4362-8127-40548C6DDE31}" type="pres">
      <dgm:prSet presAssocID="{11F27BBB-428F-481D-9322-68961B3B6798}" presName="horz1" presStyleCnt="0"/>
      <dgm:spPr/>
    </dgm:pt>
    <dgm:pt modelId="{0549669E-8755-40D5-AAC6-8CAC3B3E1F99}" type="pres">
      <dgm:prSet presAssocID="{11F27BBB-428F-481D-9322-68961B3B6798}" presName="tx1" presStyleLbl="revTx" presStyleIdx="2" presStyleCnt="7"/>
      <dgm:spPr/>
    </dgm:pt>
    <dgm:pt modelId="{AD85923B-CCB9-424B-AFB8-08BD1E211E5F}" type="pres">
      <dgm:prSet presAssocID="{11F27BBB-428F-481D-9322-68961B3B6798}" presName="vert1" presStyleCnt="0"/>
      <dgm:spPr/>
    </dgm:pt>
    <dgm:pt modelId="{6648C2C9-5A65-4FFF-BB3B-29A3460EFF55}" type="pres">
      <dgm:prSet presAssocID="{53E8EF49-500A-4D08-B507-34F1F8B74DB4}" presName="thickLine" presStyleLbl="alignNode1" presStyleIdx="3" presStyleCnt="7"/>
      <dgm:spPr/>
    </dgm:pt>
    <dgm:pt modelId="{49EEF118-B85B-4D5D-A913-FBE9E8A8928E}" type="pres">
      <dgm:prSet presAssocID="{53E8EF49-500A-4D08-B507-34F1F8B74DB4}" presName="horz1" presStyleCnt="0"/>
      <dgm:spPr/>
    </dgm:pt>
    <dgm:pt modelId="{B12ABB75-C343-46D0-9B00-CEE365BF7EC4}" type="pres">
      <dgm:prSet presAssocID="{53E8EF49-500A-4D08-B507-34F1F8B74DB4}" presName="tx1" presStyleLbl="revTx" presStyleIdx="3" presStyleCnt="7"/>
      <dgm:spPr/>
    </dgm:pt>
    <dgm:pt modelId="{F1C0314F-783C-44EB-9685-0555D48C6D8F}" type="pres">
      <dgm:prSet presAssocID="{53E8EF49-500A-4D08-B507-34F1F8B74DB4}" presName="vert1" presStyleCnt="0"/>
      <dgm:spPr/>
    </dgm:pt>
    <dgm:pt modelId="{82FAAC48-CFFD-4D10-A8FE-F00EAA05DBD4}" type="pres">
      <dgm:prSet presAssocID="{F781840D-D70D-42EF-8C6F-42F674C8E80C}" presName="thickLine" presStyleLbl="alignNode1" presStyleIdx="4" presStyleCnt="7"/>
      <dgm:spPr/>
    </dgm:pt>
    <dgm:pt modelId="{8C54585E-7AC5-4F61-85D8-2521771DA424}" type="pres">
      <dgm:prSet presAssocID="{F781840D-D70D-42EF-8C6F-42F674C8E80C}" presName="horz1" presStyleCnt="0"/>
      <dgm:spPr/>
    </dgm:pt>
    <dgm:pt modelId="{DB118EA2-DF52-4502-BB2F-5DDC0821D588}" type="pres">
      <dgm:prSet presAssocID="{F781840D-D70D-42EF-8C6F-42F674C8E80C}" presName="tx1" presStyleLbl="revTx" presStyleIdx="4" presStyleCnt="7"/>
      <dgm:spPr/>
    </dgm:pt>
    <dgm:pt modelId="{E0F60AAA-E225-4CBF-83EC-F7778B1EC1EC}" type="pres">
      <dgm:prSet presAssocID="{F781840D-D70D-42EF-8C6F-42F674C8E80C}" presName="vert1" presStyleCnt="0"/>
      <dgm:spPr/>
    </dgm:pt>
    <dgm:pt modelId="{E464444D-9FD5-4368-A0C4-B8C645633A88}" type="pres">
      <dgm:prSet presAssocID="{172066F3-8DDF-4217-9346-9D87C49DB0CD}" presName="thickLine" presStyleLbl="alignNode1" presStyleIdx="5" presStyleCnt="7"/>
      <dgm:spPr/>
    </dgm:pt>
    <dgm:pt modelId="{00FCF24C-DA81-442B-ADB3-C4B0449BDFC0}" type="pres">
      <dgm:prSet presAssocID="{172066F3-8DDF-4217-9346-9D87C49DB0CD}" presName="horz1" presStyleCnt="0"/>
      <dgm:spPr/>
    </dgm:pt>
    <dgm:pt modelId="{F40A99EB-43C5-4529-8149-C6CB4F77C6C9}" type="pres">
      <dgm:prSet presAssocID="{172066F3-8DDF-4217-9346-9D87C49DB0CD}" presName="tx1" presStyleLbl="revTx" presStyleIdx="5" presStyleCnt="7"/>
      <dgm:spPr/>
    </dgm:pt>
    <dgm:pt modelId="{A13E3143-D72E-4D12-BD79-785DA1056C9D}" type="pres">
      <dgm:prSet presAssocID="{172066F3-8DDF-4217-9346-9D87C49DB0CD}" presName="vert1" presStyleCnt="0"/>
      <dgm:spPr/>
    </dgm:pt>
    <dgm:pt modelId="{3BD85E23-34D3-42BC-9572-4D5478CFACD2}" type="pres">
      <dgm:prSet presAssocID="{2D511642-2C49-40DB-8145-3969327D89F1}" presName="thickLine" presStyleLbl="alignNode1" presStyleIdx="6" presStyleCnt="7"/>
      <dgm:spPr/>
    </dgm:pt>
    <dgm:pt modelId="{CAA6C973-B9AF-48D6-9264-D16E766242EE}" type="pres">
      <dgm:prSet presAssocID="{2D511642-2C49-40DB-8145-3969327D89F1}" presName="horz1" presStyleCnt="0"/>
      <dgm:spPr/>
    </dgm:pt>
    <dgm:pt modelId="{E7E7EF61-8017-4355-A8F4-7B385E017D25}" type="pres">
      <dgm:prSet presAssocID="{2D511642-2C49-40DB-8145-3969327D89F1}" presName="tx1" presStyleLbl="revTx" presStyleIdx="6" presStyleCnt="7"/>
      <dgm:spPr/>
    </dgm:pt>
    <dgm:pt modelId="{C0F84A8E-7BE0-4F55-8B0A-6B589BB40561}" type="pres">
      <dgm:prSet presAssocID="{2D511642-2C49-40DB-8145-3969327D89F1}" presName="vert1" presStyleCnt="0"/>
      <dgm:spPr/>
    </dgm:pt>
  </dgm:ptLst>
  <dgm:cxnLst>
    <dgm:cxn modelId="{7F58630F-22EB-42BB-9955-42D40EB9227C}" type="presOf" srcId="{53E8EF49-500A-4D08-B507-34F1F8B74DB4}" destId="{B12ABB75-C343-46D0-9B00-CEE365BF7EC4}" srcOrd="0" destOrd="0" presId="urn:microsoft.com/office/officeart/2008/layout/LinedList"/>
    <dgm:cxn modelId="{42BDD222-56ED-44E6-901D-568F385A94CC}" srcId="{C75BFC6C-B22C-4E22-A579-D67D27565EED}" destId="{F781840D-D70D-42EF-8C6F-42F674C8E80C}" srcOrd="4" destOrd="0" parTransId="{F453305A-25D2-4AF4-AE23-B154DE933C74}" sibTransId="{24D49C3C-A72C-4EDC-ABAE-5DD8A802BD27}"/>
    <dgm:cxn modelId="{CC5A0547-D1E7-457C-9CDC-15835D1A93A1}" srcId="{C75BFC6C-B22C-4E22-A579-D67D27565EED}" destId="{172066F3-8DDF-4217-9346-9D87C49DB0CD}" srcOrd="5" destOrd="0" parTransId="{F9E4B005-165B-4BBE-BF5A-81347DC58B07}" sibTransId="{A8D48C9D-F0D6-48A5-83BD-F5BB45F8295C}"/>
    <dgm:cxn modelId="{90BBD08C-EE8B-474E-B742-626D82AE7247}" type="presOf" srcId="{F781840D-D70D-42EF-8C6F-42F674C8E80C}" destId="{DB118EA2-DF52-4502-BB2F-5DDC0821D588}" srcOrd="0" destOrd="0" presId="urn:microsoft.com/office/officeart/2008/layout/LinedList"/>
    <dgm:cxn modelId="{80CF528D-C257-4DB0-A4A3-39C090DDCECE}" srcId="{C75BFC6C-B22C-4E22-A579-D67D27565EED}" destId="{2D511642-2C49-40DB-8145-3969327D89F1}" srcOrd="6" destOrd="0" parTransId="{5518348E-98D5-47E6-8CBE-E6EB7DEAAD50}" sibTransId="{C1D22185-5420-4D27-8647-31818675BA49}"/>
    <dgm:cxn modelId="{D516B790-6E42-4EA1-B20D-4833ED12EF24}" type="presOf" srcId="{2D511642-2C49-40DB-8145-3969327D89F1}" destId="{E7E7EF61-8017-4355-A8F4-7B385E017D25}" srcOrd="0" destOrd="0" presId="urn:microsoft.com/office/officeart/2008/layout/LinedList"/>
    <dgm:cxn modelId="{9B16F495-7447-4B2B-A7DA-2001FCE41A9B}" srcId="{C75BFC6C-B22C-4E22-A579-D67D27565EED}" destId="{A54230E1-A8A0-4AF5-B6F0-70A0BC1D2B46}" srcOrd="1" destOrd="0" parTransId="{54081E19-8B13-41A7-8C4C-3E28619B531F}" sibTransId="{BBAC3228-269C-46D9-92C7-E67D6ACC739D}"/>
    <dgm:cxn modelId="{241174A5-1801-4ABA-BEEF-EF2A0FF2CB4D}" type="presOf" srcId="{99788874-2AA0-4C79-BD39-12F9E0EB0ECF}" destId="{C13DE81B-2011-4405-A6FF-4D2190D15405}" srcOrd="0" destOrd="0" presId="urn:microsoft.com/office/officeart/2008/layout/LinedList"/>
    <dgm:cxn modelId="{F06209B8-E56D-4FE6-9848-9C55CC0A5A0A}" srcId="{C75BFC6C-B22C-4E22-A579-D67D27565EED}" destId="{99788874-2AA0-4C79-BD39-12F9E0EB0ECF}" srcOrd="0" destOrd="0" parTransId="{4EBF017E-F125-4299-A1D8-A73BF793BC72}" sibTransId="{40ECC75B-1A0C-4EF1-AE82-44F8602359F9}"/>
    <dgm:cxn modelId="{3139FBBC-4592-4656-8198-A0C2BCF0FF66}" type="presOf" srcId="{11F27BBB-428F-481D-9322-68961B3B6798}" destId="{0549669E-8755-40D5-AAC6-8CAC3B3E1F99}" srcOrd="0" destOrd="0" presId="urn:microsoft.com/office/officeart/2008/layout/LinedList"/>
    <dgm:cxn modelId="{7661FBC0-8B08-4778-87B8-9C67339D87A7}" type="presOf" srcId="{172066F3-8DDF-4217-9346-9D87C49DB0CD}" destId="{F40A99EB-43C5-4529-8149-C6CB4F77C6C9}" srcOrd="0" destOrd="0" presId="urn:microsoft.com/office/officeart/2008/layout/LinedList"/>
    <dgm:cxn modelId="{BD0133C3-CF71-4BF1-8C1E-0CAED4BAB81F}" type="presOf" srcId="{C75BFC6C-B22C-4E22-A579-D67D27565EED}" destId="{E30BD5A5-498E-4851-B637-FF99697494FB}" srcOrd="0" destOrd="0" presId="urn:microsoft.com/office/officeart/2008/layout/LinedList"/>
    <dgm:cxn modelId="{C16BEFCC-0A02-425B-A762-33F9C6D283F8}" srcId="{C75BFC6C-B22C-4E22-A579-D67D27565EED}" destId="{11F27BBB-428F-481D-9322-68961B3B6798}" srcOrd="2" destOrd="0" parTransId="{CBFE93BB-C716-4BBA-9201-65E3250A6DFA}" sibTransId="{529CE929-80D1-452D-A456-9B06ADAFBC8D}"/>
    <dgm:cxn modelId="{7358B5D2-9C48-4F73-A9E4-357BA3C4CA12}" type="presOf" srcId="{A54230E1-A8A0-4AF5-B6F0-70A0BC1D2B46}" destId="{EF32E4BA-C90E-4E59-AA8D-EA32F66238B4}" srcOrd="0" destOrd="0" presId="urn:microsoft.com/office/officeart/2008/layout/LinedList"/>
    <dgm:cxn modelId="{24A217E5-F11B-485A-B78E-367B86ED0D02}" srcId="{C75BFC6C-B22C-4E22-A579-D67D27565EED}" destId="{53E8EF49-500A-4D08-B507-34F1F8B74DB4}" srcOrd="3" destOrd="0" parTransId="{823A9E43-DC66-476C-AA05-DCF92CB96CD1}" sibTransId="{B7CD37E8-29F0-4758-904C-1114E588FF3D}"/>
    <dgm:cxn modelId="{02E4785C-264A-430E-B3DE-937CA75980B7}" type="presParOf" srcId="{E30BD5A5-498E-4851-B637-FF99697494FB}" destId="{FE564711-8CD3-4D83-AE14-17C369D8C9EE}" srcOrd="0" destOrd="0" presId="urn:microsoft.com/office/officeart/2008/layout/LinedList"/>
    <dgm:cxn modelId="{64FAA444-C5C3-4A53-9AAA-D5C078B61E92}" type="presParOf" srcId="{E30BD5A5-498E-4851-B637-FF99697494FB}" destId="{CCF322F3-406E-41C7-B885-C5883C01ECBC}" srcOrd="1" destOrd="0" presId="urn:microsoft.com/office/officeart/2008/layout/LinedList"/>
    <dgm:cxn modelId="{F94ECC4D-7339-4A98-B322-17E5E86ED6AA}" type="presParOf" srcId="{CCF322F3-406E-41C7-B885-C5883C01ECBC}" destId="{C13DE81B-2011-4405-A6FF-4D2190D15405}" srcOrd="0" destOrd="0" presId="urn:microsoft.com/office/officeart/2008/layout/LinedList"/>
    <dgm:cxn modelId="{8AED6A52-678E-4035-9A9B-C11E4E833D80}" type="presParOf" srcId="{CCF322F3-406E-41C7-B885-C5883C01ECBC}" destId="{68BA37DC-0FC4-4A4D-BFDF-8404FCB85B17}" srcOrd="1" destOrd="0" presId="urn:microsoft.com/office/officeart/2008/layout/LinedList"/>
    <dgm:cxn modelId="{BF4B3E4C-A628-4392-8578-7FF245D2AAEE}" type="presParOf" srcId="{E30BD5A5-498E-4851-B637-FF99697494FB}" destId="{40B1F8A8-9EC5-43D5-B25B-00C70DD9A4D9}" srcOrd="2" destOrd="0" presId="urn:microsoft.com/office/officeart/2008/layout/LinedList"/>
    <dgm:cxn modelId="{FEE20AA8-3918-486B-B03D-18C3E45023F7}" type="presParOf" srcId="{E30BD5A5-498E-4851-B637-FF99697494FB}" destId="{0E20BFFA-3FC0-4107-9FE5-2DF0C6253928}" srcOrd="3" destOrd="0" presId="urn:microsoft.com/office/officeart/2008/layout/LinedList"/>
    <dgm:cxn modelId="{F4E2AAA6-F653-466C-AC89-949D54FF69E8}" type="presParOf" srcId="{0E20BFFA-3FC0-4107-9FE5-2DF0C6253928}" destId="{EF32E4BA-C90E-4E59-AA8D-EA32F66238B4}" srcOrd="0" destOrd="0" presId="urn:microsoft.com/office/officeart/2008/layout/LinedList"/>
    <dgm:cxn modelId="{D3B9EB6B-A120-410B-A7C9-23B8328459AD}" type="presParOf" srcId="{0E20BFFA-3FC0-4107-9FE5-2DF0C6253928}" destId="{88AB1713-E8A6-41D3-A7AE-536DFF78D1F1}" srcOrd="1" destOrd="0" presId="urn:microsoft.com/office/officeart/2008/layout/LinedList"/>
    <dgm:cxn modelId="{60D2746B-C221-4430-ACFB-9B78DC38F182}" type="presParOf" srcId="{E30BD5A5-498E-4851-B637-FF99697494FB}" destId="{68CEDD7E-9387-473F-8AAB-5F433B741F21}" srcOrd="4" destOrd="0" presId="urn:microsoft.com/office/officeart/2008/layout/LinedList"/>
    <dgm:cxn modelId="{377C57E2-45F0-49B4-831B-ED49A483976D}" type="presParOf" srcId="{E30BD5A5-498E-4851-B637-FF99697494FB}" destId="{AC69A33D-3864-4362-8127-40548C6DDE31}" srcOrd="5" destOrd="0" presId="urn:microsoft.com/office/officeart/2008/layout/LinedList"/>
    <dgm:cxn modelId="{DD26B65E-90FD-4ED5-97D8-1AE60EBD8551}" type="presParOf" srcId="{AC69A33D-3864-4362-8127-40548C6DDE31}" destId="{0549669E-8755-40D5-AAC6-8CAC3B3E1F99}" srcOrd="0" destOrd="0" presId="urn:microsoft.com/office/officeart/2008/layout/LinedList"/>
    <dgm:cxn modelId="{57E8BAA8-2BE9-4197-B3F6-5F594CD2EFF0}" type="presParOf" srcId="{AC69A33D-3864-4362-8127-40548C6DDE31}" destId="{AD85923B-CCB9-424B-AFB8-08BD1E211E5F}" srcOrd="1" destOrd="0" presId="urn:microsoft.com/office/officeart/2008/layout/LinedList"/>
    <dgm:cxn modelId="{4E11102A-48FD-4825-A43E-FA309E122201}" type="presParOf" srcId="{E30BD5A5-498E-4851-B637-FF99697494FB}" destId="{6648C2C9-5A65-4FFF-BB3B-29A3460EFF55}" srcOrd="6" destOrd="0" presId="urn:microsoft.com/office/officeart/2008/layout/LinedList"/>
    <dgm:cxn modelId="{70AAD2C8-23A1-497E-B1B8-D7E08BC5461C}" type="presParOf" srcId="{E30BD5A5-498E-4851-B637-FF99697494FB}" destId="{49EEF118-B85B-4D5D-A913-FBE9E8A8928E}" srcOrd="7" destOrd="0" presId="urn:microsoft.com/office/officeart/2008/layout/LinedList"/>
    <dgm:cxn modelId="{4EB33781-5F3B-47D5-A9C2-A28452A2F64B}" type="presParOf" srcId="{49EEF118-B85B-4D5D-A913-FBE9E8A8928E}" destId="{B12ABB75-C343-46D0-9B00-CEE365BF7EC4}" srcOrd="0" destOrd="0" presId="urn:microsoft.com/office/officeart/2008/layout/LinedList"/>
    <dgm:cxn modelId="{1FCF9384-7378-4C12-AA81-307FE1BBC0FF}" type="presParOf" srcId="{49EEF118-B85B-4D5D-A913-FBE9E8A8928E}" destId="{F1C0314F-783C-44EB-9685-0555D48C6D8F}" srcOrd="1" destOrd="0" presId="urn:microsoft.com/office/officeart/2008/layout/LinedList"/>
    <dgm:cxn modelId="{D756A78D-7A81-4A5E-9E7C-ED1079E3835B}" type="presParOf" srcId="{E30BD5A5-498E-4851-B637-FF99697494FB}" destId="{82FAAC48-CFFD-4D10-A8FE-F00EAA05DBD4}" srcOrd="8" destOrd="0" presId="urn:microsoft.com/office/officeart/2008/layout/LinedList"/>
    <dgm:cxn modelId="{4BAC82CC-25C5-4BF0-84D2-255181996A9A}" type="presParOf" srcId="{E30BD5A5-498E-4851-B637-FF99697494FB}" destId="{8C54585E-7AC5-4F61-85D8-2521771DA424}" srcOrd="9" destOrd="0" presId="urn:microsoft.com/office/officeart/2008/layout/LinedList"/>
    <dgm:cxn modelId="{4513B051-9F79-4788-BDF1-2DFBDFF435B1}" type="presParOf" srcId="{8C54585E-7AC5-4F61-85D8-2521771DA424}" destId="{DB118EA2-DF52-4502-BB2F-5DDC0821D588}" srcOrd="0" destOrd="0" presId="urn:microsoft.com/office/officeart/2008/layout/LinedList"/>
    <dgm:cxn modelId="{9E599442-46A8-4825-9973-61883905EE93}" type="presParOf" srcId="{8C54585E-7AC5-4F61-85D8-2521771DA424}" destId="{E0F60AAA-E225-4CBF-83EC-F7778B1EC1EC}" srcOrd="1" destOrd="0" presId="urn:microsoft.com/office/officeart/2008/layout/LinedList"/>
    <dgm:cxn modelId="{531CBBF5-9ED1-4FB9-992E-1CF0C1CFA539}" type="presParOf" srcId="{E30BD5A5-498E-4851-B637-FF99697494FB}" destId="{E464444D-9FD5-4368-A0C4-B8C645633A88}" srcOrd="10" destOrd="0" presId="urn:microsoft.com/office/officeart/2008/layout/LinedList"/>
    <dgm:cxn modelId="{A93671CF-3D89-4330-898C-356732C7BE55}" type="presParOf" srcId="{E30BD5A5-498E-4851-B637-FF99697494FB}" destId="{00FCF24C-DA81-442B-ADB3-C4B0449BDFC0}" srcOrd="11" destOrd="0" presId="urn:microsoft.com/office/officeart/2008/layout/LinedList"/>
    <dgm:cxn modelId="{10164CC7-F4E4-48D7-9109-E0D8CA891A07}" type="presParOf" srcId="{00FCF24C-DA81-442B-ADB3-C4B0449BDFC0}" destId="{F40A99EB-43C5-4529-8149-C6CB4F77C6C9}" srcOrd="0" destOrd="0" presId="urn:microsoft.com/office/officeart/2008/layout/LinedList"/>
    <dgm:cxn modelId="{DD7C33E4-E7C2-4665-9A37-3AF5E21DC10E}" type="presParOf" srcId="{00FCF24C-DA81-442B-ADB3-C4B0449BDFC0}" destId="{A13E3143-D72E-4D12-BD79-785DA1056C9D}" srcOrd="1" destOrd="0" presId="urn:microsoft.com/office/officeart/2008/layout/LinedList"/>
    <dgm:cxn modelId="{D3739C41-C6AE-42A5-8765-57B3A91537CB}" type="presParOf" srcId="{E30BD5A5-498E-4851-B637-FF99697494FB}" destId="{3BD85E23-34D3-42BC-9572-4D5478CFACD2}" srcOrd="12" destOrd="0" presId="urn:microsoft.com/office/officeart/2008/layout/LinedList"/>
    <dgm:cxn modelId="{31F31686-5846-4C6B-B9B8-7188F054379E}" type="presParOf" srcId="{E30BD5A5-498E-4851-B637-FF99697494FB}" destId="{CAA6C973-B9AF-48D6-9264-D16E766242EE}" srcOrd="13" destOrd="0" presId="urn:microsoft.com/office/officeart/2008/layout/LinedList"/>
    <dgm:cxn modelId="{EED49CCD-5BBF-4A7C-A468-20A82D8ECEAC}" type="presParOf" srcId="{CAA6C973-B9AF-48D6-9264-D16E766242EE}" destId="{E7E7EF61-8017-4355-A8F4-7B385E017D25}" srcOrd="0" destOrd="0" presId="urn:microsoft.com/office/officeart/2008/layout/LinedList"/>
    <dgm:cxn modelId="{7714651B-4851-4DFA-930D-C1D81404F0C9}" type="presParOf" srcId="{CAA6C973-B9AF-48D6-9264-D16E766242EE}" destId="{C0F84A8E-7BE0-4F55-8B0A-6B589BB4056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564711-8CD3-4D83-AE14-17C369D8C9EE}">
      <dsp:nvSpPr>
        <dsp:cNvPr id="0" name=""/>
        <dsp:cNvSpPr/>
      </dsp:nvSpPr>
      <dsp:spPr>
        <a:xfrm>
          <a:off x="0" y="674"/>
          <a:ext cx="45135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3DE81B-2011-4405-A6FF-4D2190D15405}">
      <dsp:nvSpPr>
        <dsp:cNvPr id="0" name=""/>
        <dsp:cNvSpPr/>
      </dsp:nvSpPr>
      <dsp:spPr>
        <a:xfrm>
          <a:off x="0" y="674"/>
          <a:ext cx="4513541" cy="789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Azoospermia and its diagnosis </a:t>
          </a:r>
        </a:p>
      </dsp:txBody>
      <dsp:txXfrm>
        <a:off x="0" y="674"/>
        <a:ext cx="4513541" cy="789298"/>
      </dsp:txXfrm>
    </dsp:sp>
    <dsp:sp modelId="{40B1F8A8-9EC5-43D5-B25B-00C70DD9A4D9}">
      <dsp:nvSpPr>
        <dsp:cNvPr id="0" name=""/>
        <dsp:cNvSpPr/>
      </dsp:nvSpPr>
      <dsp:spPr>
        <a:xfrm>
          <a:off x="0" y="789972"/>
          <a:ext cx="45135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32E4BA-C90E-4E59-AA8D-EA32F66238B4}">
      <dsp:nvSpPr>
        <dsp:cNvPr id="0" name=""/>
        <dsp:cNvSpPr/>
      </dsp:nvSpPr>
      <dsp:spPr>
        <a:xfrm>
          <a:off x="0" y="789972"/>
          <a:ext cx="4513541" cy="789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Overview of surgical sperm collection</a:t>
          </a:r>
        </a:p>
      </dsp:txBody>
      <dsp:txXfrm>
        <a:off x="0" y="789972"/>
        <a:ext cx="4513541" cy="789298"/>
      </dsp:txXfrm>
    </dsp:sp>
    <dsp:sp modelId="{68CEDD7E-9387-473F-8AAB-5F433B741F21}">
      <dsp:nvSpPr>
        <dsp:cNvPr id="0" name=""/>
        <dsp:cNvSpPr/>
      </dsp:nvSpPr>
      <dsp:spPr>
        <a:xfrm>
          <a:off x="0" y="1579271"/>
          <a:ext cx="45135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49669E-8755-40D5-AAC6-8CAC3B3E1F99}">
      <dsp:nvSpPr>
        <dsp:cNvPr id="0" name=""/>
        <dsp:cNvSpPr/>
      </dsp:nvSpPr>
      <dsp:spPr>
        <a:xfrm>
          <a:off x="0" y="1579271"/>
          <a:ext cx="4513541" cy="789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Scholarly reviews of surgical sperm collection techniques </a:t>
          </a:r>
        </a:p>
      </dsp:txBody>
      <dsp:txXfrm>
        <a:off x="0" y="1579271"/>
        <a:ext cx="4513541" cy="789298"/>
      </dsp:txXfrm>
    </dsp:sp>
    <dsp:sp modelId="{6648C2C9-5A65-4FFF-BB3B-29A3460EFF55}">
      <dsp:nvSpPr>
        <dsp:cNvPr id="0" name=""/>
        <dsp:cNvSpPr/>
      </dsp:nvSpPr>
      <dsp:spPr>
        <a:xfrm>
          <a:off x="0" y="2368569"/>
          <a:ext cx="45135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2ABB75-C343-46D0-9B00-CEE365BF7EC4}">
      <dsp:nvSpPr>
        <dsp:cNvPr id="0" name=""/>
        <dsp:cNvSpPr/>
      </dsp:nvSpPr>
      <dsp:spPr>
        <a:xfrm>
          <a:off x="0" y="2368569"/>
          <a:ext cx="4513541" cy="789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Scholarly review methods of surgical sperm retrievals in terms of vitality and motility </a:t>
          </a:r>
        </a:p>
      </dsp:txBody>
      <dsp:txXfrm>
        <a:off x="0" y="2368569"/>
        <a:ext cx="4513541" cy="789298"/>
      </dsp:txXfrm>
    </dsp:sp>
    <dsp:sp modelId="{82FAAC48-CFFD-4D10-A8FE-F00EAA05DBD4}">
      <dsp:nvSpPr>
        <dsp:cNvPr id="0" name=""/>
        <dsp:cNvSpPr/>
      </dsp:nvSpPr>
      <dsp:spPr>
        <a:xfrm>
          <a:off x="0" y="3157867"/>
          <a:ext cx="45135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118EA2-DF52-4502-BB2F-5DDC0821D588}">
      <dsp:nvSpPr>
        <dsp:cNvPr id="0" name=""/>
        <dsp:cNvSpPr/>
      </dsp:nvSpPr>
      <dsp:spPr>
        <a:xfrm>
          <a:off x="0" y="3157867"/>
          <a:ext cx="4513541" cy="789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How to process testicular semen sample for ICSI </a:t>
          </a:r>
        </a:p>
      </dsp:txBody>
      <dsp:txXfrm>
        <a:off x="0" y="3157867"/>
        <a:ext cx="4513541" cy="789298"/>
      </dsp:txXfrm>
    </dsp:sp>
    <dsp:sp modelId="{E464444D-9FD5-4368-A0C4-B8C645633A88}">
      <dsp:nvSpPr>
        <dsp:cNvPr id="0" name=""/>
        <dsp:cNvSpPr/>
      </dsp:nvSpPr>
      <dsp:spPr>
        <a:xfrm>
          <a:off x="0" y="3947165"/>
          <a:ext cx="45135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0A99EB-43C5-4529-8149-C6CB4F77C6C9}">
      <dsp:nvSpPr>
        <dsp:cNvPr id="0" name=""/>
        <dsp:cNvSpPr/>
      </dsp:nvSpPr>
      <dsp:spPr>
        <a:xfrm>
          <a:off x="0" y="3947165"/>
          <a:ext cx="4513541" cy="789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What next when SSC fails? </a:t>
          </a:r>
        </a:p>
      </dsp:txBody>
      <dsp:txXfrm>
        <a:off x="0" y="3947165"/>
        <a:ext cx="4513541" cy="789298"/>
      </dsp:txXfrm>
    </dsp:sp>
    <dsp:sp modelId="{3BD85E23-34D3-42BC-9572-4D5478CFACD2}">
      <dsp:nvSpPr>
        <dsp:cNvPr id="0" name=""/>
        <dsp:cNvSpPr/>
      </dsp:nvSpPr>
      <dsp:spPr>
        <a:xfrm>
          <a:off x="0" y="4736464"/>
          <a:ext cx="45135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E7EF61-8017-4355-A8F4-7B385E017D25}">
      <dsp:nvSpPr>
        <dsp:cNvPr id="0" name=""/>
        <dsp:cNvSpPr/>
      </dsp:nvSpPr>
      <dsp:spPr>
        <a:xfrm>
          <a:off x="0" y="4736464"/>
          <a:ext cx="4513541" cy="789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Hands on nugget and suggestion for a successful SSC, Discussion and conclusion</a:t>
          </a:r>
        </a:p>
      </dsp:txBody>
      <dsp:txXfrm>
        <a:off x="0" y="4736464"/>
        <a:ext cx="4513541" cy="7892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F6E5D2-9DBC-40FF-84A5-62713A111198}" type="datetimeFigureOut">
              <a:rPr lang="en-NG" smtClean="0"/>
              <a:t>09/24/2021</a:t>
            </a:fld>
            <a:endParaRPr lang="en-N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EEA3BB-D2BD-4129-A165-3FA4C00BBA45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1980224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dirty="0">
              <a:solidFill>
                <a:srgbClr val="2D78BE"/>
              </a:solidFill>
              <a:latin typeface="Lucida Fax" pitchFamily="18" charset="0"/>
              <a:ea typeface="Lucida Fax" pitchFamily="18" charset="0"/>
              <a:cs typeface="Lucida Fax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EE9DA-36D0-4F00-B598-D9538F92207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401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Testosterone</a:t>
            </a:r>
            <a:r>
              <a:rPr lang="en-US" baseline="0" dirty="0"/>
              <a:t> release is controlled by the APLH whereas sperm production is controlled both by the APFSH and gonadal testosterone.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2D78BE"/>
                </a:solidFill>
              </a:rPr>
              <a:t>Each testis contains about 800 narrow twisting tubes, called seminiferous tubules, that are lined with cells that, upon maturation, divide to form the sperm.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2D78BE"/>
                </a:solidFill>
              </a:rPr>
              <a:t>The seminiferous tubules merge and form a larger tube, the epididymis. Sperm travels from the testis through the epididymis to the vas deferens, which carries the sperm to the urethra.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EE9DA-36D0-4F00-B598-D9538F92207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534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5CC6B-68F1-4A68-A7D2-D79E89C4BC00}" type="datetime8">
              <a:rPr lang="en-NG" smtClean="0"/>
              <a:t>09/24/2021 16:06</a:t>
            </a:fld>
            <a:endParaRPr lang="en-N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MEDISON SPECIALIST WOMEN’S HOSPITAL, LEKKI</a:t>
            </a:r>
            <a:endParaRPr lang="en-N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74BC-417F-4BE9-9444-53CE9B5E0854}" type="slidenum">
              <a:rPr lang="en-NG" smtClean="0"/>
              <a:pPr/>
              <a:t>‹#›</a:t>
            </a:fld>
            <a:endParaRPr lang="en-NG" dirty="0"/>
          </a:p>
        </p:txBody>
      </p:sp>
    </p:spTree>
    <p:extLst>
      <p:ext uri="{BB962C8B-B14F-4D97-AF65-F5344CB8AC3E}">
        <p14:creationId xmlns:p14="http://schemas.microsoft.com/office/powerpoint/2010/main" val="3042796633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5CC6B-68F1-4A68-A7D2-D79E89C4BC00}" type="datetime8">
              <a:rPr lang="en-NG" smtClean="0"/>
              <a:t>09/24/2021 16:06</a:t>
            </a:fld>
            <a:endParaRPr lang="en-N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MEDISON SPECIALIST WOMEN’S HOSPITAL, LEKKI</a:t>
            </a:r>
            <a:endParaRPr lang="en-N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74BC-417F-4BE9-9444-53CE9B5E0854}" type="slidenum">
              <a:rPr lang="en-NG" smtClean="0"/>
              <a:pPr/>
              <a:t>‹#›</a:t>
            </a:fld>
            <a:endParaRPr lang="en-NG" dirty="0"/>
          </a:p>
        </p:txBody>
      </p:sp>
    </p:spTree>
    <p:extLst>
      <p:ext uri="{BB962C8B-B14F-4D97-AF65-F5344CB8AC3E}">
        <p14:creationId xmlns:p14="http://schemas.microsoft.com/office/powerpoint/2010/main" val="3249303774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5CC6B-68F1-4A68-A7D2-D79E89C4BC00}" type="datetime8">
              <a:rPr lang="en-NG" smtClean="0"/>
              <a:t>09/24/2021 16:06</a:t>
            </a:fld>
            <a:endParaRPr lang="en-N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MEDISON SPECIALIST WOMEN’S HOSPITAL, LEKKI</a:t>
            </a:r>
            <a:endParaRPr lang="en-N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74BC-417F-4BE9-9444-53CE9B5E0854}" type="slidenum">
              <a:rPr lang="en-NG" smtClean="0"/>
              <a:pPr/>
              <a:t>‹#›</a:t>
            </a:fld>
            <a:endParaRPr lang="en-NG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9615969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5CC6B-68F1-4A68-A7D2-D79E89C4BC00}" type="datetime8">
              <a:rPr lang="en-NG" smtClean="0"/>
              <a:t>09/24/2021 16:06</a:t>
            </a:fld>
            <a:endParaRPr lang="en-N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MEDISON SPECIALIST WOMEN’S HOSPITAL, LEKKI</a:t>
            </a:r>
            <a:endParaRPr lang="en-N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74BC-417F-4BE9-9444-53CE9B5E0854}" type="slidenum">
              <a:rPr lang="en-NG" smtClean="0"/>
              <a:pPr/>
              <a:t>‹#›</a:t>
            </a:fld>
            <a:endParaRPr lang="en-NG" dirty="0"/>
          </a:p>
        </p:txBody>
      </p:sp>
    </p:spTree>
    <p:extLst>
      <p:ext uri="{BB962C8B-B14F-4D97-AF65-F5344CB8AC3E}">
        <p14:creationId xmlns:p14="http://schemas.microsoft.com/office/powerpoint/2010/main" val="1045397216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5CC6B-68F1-4A68-A7D2-D79E89C4BC00}" type="datetime8">
              <a:rPr lang="en-NG" smtClean="0"/>
              <a:t>09/24/2021 16:06</a:t>
            </a:fld>
            <a:endParaRPr lang="en-N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MEDISON SPECIALIST WOMEN’S HOSPITAL, LEKKI</a:t>
            </a:r>
            <a:endParaRPr lang="en-N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74BC-417F-4BE9-9444-53CE9B5E0854}" type="slidenum">
              <a:rPr lang="en-NG" smtClean="0"/>
              <a:pPr/>
              <a:t>‹#›</a:t>
            </a:fld>
            <a:endParaRPr lang="en-NG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15706475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5CC6B-68F1-4A68-A7D2-D79E89C4BC00}" type="datetime8">
              <a:rPr lang="en-NG" smtClean="0"/>
              <a:t>09/24/2021 16:06</a:t>
            </a:fld>
            <a:endParaRPr lang="en-N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MEDISON SPECIALIST WOMEN’S HOSPITAL, LEKKI</a:t>
            </a:r>
            <a:endParaRPr lang="en-N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74BC-417F-4BE9-9444-53CE9B5E0854}" type="slidenum">
              <a:rPr lang="en-NG" smtClean="0"/>
              <a:pPr/>
              <a:t>‹#›</a:t>
            </a:fld>
            <a:endParaRPr lang="en-NG" dirty="0"/>
          </a:p>
        </p:txBody>
      </p:sp>
    </p:spTree>
    <p:extLst>
      <p:ext uri="{BB962C8B-B14F-4D97-AF65-F5344CB8AC3E}">
        <p14:creationId xmlns:p14="http://schemas.microsoft.com/office/powerpoint/2010/main" val="3553458266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11D5-D043-4E13-8B12-6FDDA3BA2D22}" type="datetime8">
              <a:rPr lang="en-NG" smtClean="0"/>
              <a:t>09/24/2021 16:06</a:t>
            </a:fld>
            <a:endParaRPr lang="en-N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MEDISON SPECIALIST WOMEN’S HOSPITAL, LEKKI</a:t>
            </a:r>
            <a:endParaRPr lang="en-N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F90AB-DD3A-4F50-8483-7177BB2A1F9F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30730415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  <a:prstGeom prst="rect">
            <a:avLst/>
          </a:prstGeo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8DEFD-AF8A-4E59-AB2D-437FE655708E}" type="datetime8">
              <a:rPr lang="en-NG" smtClean="0"/>
              <a:t>09/24/2021 16:06</a:t>
            </a:fld>
            <a:endParaRPr lang="en-N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MEDISON SPECIALIST WOMEN’S HOSPITAL, LEKKI</a:t>
            </a:r>
            <a:endParaRPr lang="en-N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F90AB-DD3A-4F50-8483-7177BB2A1F9F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24360947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B03BFC-2CE8-4F28-A4C3-A81DBC993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DBB36-EEC0-4F38-B7CA-BF7E29809B3A}" type="datetime8">
              <a:rPr lang="en-NG" smtClean="0"/>
              <a:t>09/24/2021 16:06</a:t>
            </a:fld>
            <a:endParaRPr lang="en-N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49669-8DDE-41EF-84D1-C8450AE99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MEDISON SPECIALIST WOMEN’S HOSPITAL, LEKKI</a:t>
            </a:r>
            <a:endParaRPr lang="en-N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853DD7-55BF-4C01-B902-54B664D29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F90AB-DD3A-4F50-8483-7177BB2A1F9F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23059758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0B1B45-F90C-4507-B19D-89372331E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80DA50-9873-4A1F-B490-60852E533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9ECDA-B675-47CF-A654-182C76756645}" type="datetime8">
              <a:rPr lang="en-NG" smtClean="0"/>
              <a:t>09/24/2021 16:06</a:t>
            </a:fld>
            <a:endParaRPr lang="en-N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D59AEB-3131-420E-B212-C946D2706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MEDISON SPECIALIST WOMEN’S HOSPITAL, LEKKI</a:t>
            </a:r>
            <a:endParaRPr lang="en-N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35CE1-2A88-406A-94E9-85048859B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F90AB-DD3A-4F50-8483-7177BB2A1F9F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27821881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338412" y="1227667"/>
            <a:ext cx="8159997" cy="526142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20000"/>
              </a:lnSpc>
              <a:buNone/>
              <a:defRPr sz="1600" b="1">
                <a:latin typeface="Lucida Fax"/>
                <a:cs typeface="Lucida Fax"/>
              </a:defRPr>
            </a:lvl1pPr>
            <a:lvl2pPr marL="0" indent="0">
              <a:lnSpc>
                <a:spcPct val="200000"/>
              </a:lnSpc>
              <a:buNone/>
              <a:defRPr sz="1400" b="0" i="0">
                <a:latin typeface="Lucida Fax"/>
                <a:cs typeface="Lucida Fax"/>
              </a:defRPr>
            </a:lvl2pPr>
            <a:lvl3pPr marL="0" indent="0">
              <a:lnSpc>
                <a:spcPct val="130000"/>
              </a:lnSpc>
              <a:buNone/>
              <a:defRPr sz="1000">
                <a:solidFill>
                  <a:srgbClr val="7898A8"/>
                </a:solidFill>
                <a:latin typeface="Lucida Sans"/>
                <a:cs typeface="Lucida Sans"/>
              </a:defRPr>
            </a:lvl3pPr>
            <a:lvl4pPr marL="0" indent="0">
              <a:lnSpc>
                <a:spcPct val="300000"/>
              </a:lnSpc>
              <a:buFontTx/>
              <a:buNone/>
              <a:defRPr sz="1000" b="1" i="0">
                <a:latin typeface="Lucida Fax"/>
                <a:cs typeface="Lucida Fax"/>
              </a:defRPr>
            </a:lvl4pPr>
            <a:lvl5pPr marL="0" indent="-228600">
              <a:lnSpc>
                <a:spcPct val="130000"/>
              </a:lnSpc>
              <a:buFont typeface="Arial"/>
              <a:buChar char="•"/>
              <a:defRPr sz="900" b="0" i="0">
                <a:solidFill>
                  <a:srgbClr val="7898A8"/>
                </a:solidFill>
                <a:latin typeface="Lucida Sans"/>
                <a:cs typeface="Lucida San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2338917" y="278850"/>
            <a:ext cx="8159749" cy="404813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>
              <a:spcBef>
                <a:spcPts val="0"/>
              </a:spcBef>
              <a:buNone/>
              <a:defRPr sz="1600" b="0" i="0">
                <a:latin typeface="Lucida Fax"/>
                <a:cs typeface="Lucida Fax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463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5CC6B-68F1-4A68-A7D2-D79E89C4BC00}" type="datetime8">
              <a:rPr lang="en-NG" smtClean="0"/>
              <a:t>09/24/2021 16:06</a:t>
            </a:fld>
            <a:endParaRPr lang="en-N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MEDISON SPECIALIST WOMEN’S HOSPITAL, LEKKI</a:t>
            </a:r>
            <a:endParaRPr lang="en-N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74BC-417F-4BE9-9444-53CE9B5E0854}" type="slidenum">
              <a:rPr lang="en-NG" smtClean="0"/>
              <a:pPr/>
              <a:t>‹#›</a:t>
            </a:fld>
            <a:endParaRPr lang="en-NG" dirty="0"/>
          </a:p>
        </p:txBody>
      </p:sp>
    </p:spTree>
    <p:extLst>
      <p:ext uri="{BB962C8B-B14F-4D97-AF65-F5344CB8AC3E}">
        <p14:creationId xmlns:p14="http://schemas.microsoft.com/office/powerpoint/2010/main" val="716812683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085850"/>
            <a:ext cx="7696200" cy="3619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350" b="1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  <a:lvl2pPr marL="342900" indent="0">
              <a:buFontTx/>
              <a:buNone/>
              <a:defRPr sz="135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2pPr>
            <a:lvl3pPr marL="685800" indent="0">
              <a:buFontTx/>
              <a:buNone/>
              <a:defRPr sz="135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3pPr>
            <a:lvl4pPr marL="1028700" indent="0">
              <a:buFontTx/>
              <a:buNone/>
              <a:defRPr sz="135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4pPr>
            <a:lvl5pPr marL="1371600" indent="0">
              <a:buFontTx/>
              <a:buNone/>
              <a:defRPr sz="135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insert picture title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228600" y="1524000"/>
            <a:ext cx="7715251" cy="47815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350"/>
            </a:lvl1pPr>
          </a:lstStyle>
          <a:p>
            <a:endParaRPr lang="en-US"/>
          </a:p>
        </p:txBody>
      </p:sp>
      <p:sp>
        <p:nvSpPr>
          <p:cNvPr id="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2338917" y="278852"/>
            <a:ext cx="8159749" cy="404813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>
              <a:spcBef>
                <a:spcPts val="0"/>
              </a:spcBef>
              <a:buNone/>
              <a:defRPr sz="1350" b="0" i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Click to insert outline or story board here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8039100" y="1562100"/>
            <a:ext cx="3905251" cy="4705350"/>
          </a:xfrm>
          <a:prstGeom prst="rect">
            <a:avLst/>
          </a:prstGeom>
        </p:spPr>
        <p:txBody>
          <a:bodyPr/>
          <a:lstStyle>
            <a:lvl1pPr>
              <a:defRPr sz="1350" baseline="0"/>
            </a:lvl1pPr>
          </a:lstStyle>
          <a:p>
            <a:pPr lvl="0"/>
            <a:r>
              <a:rPr lang="en-US" dirty="0"/>
              <a:t>Click to include text here</a:t>
            </a:r>
          </a:p>
        </p:txBody>
      </p:sp>
    </p:spTree>
    <p:extLst>
      <p:ext uri="{BB962C8B-B14F-4D97-AF65-F5344CB8AC3E}">
        <p14:creationId xmlns:p14="http://schemas.microsoft.com/office/powerpoint/2010/main" val="21689635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987169"/>
            <a:ext cx="12192000" cy="56954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00">
                <a:latin typeface="Lucida Fax"/>
                <a:cs typeface="Lucida Fax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2338917" y="278850"/>
            <a:ext cx="8159749" cy="404813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>
              <a:spcBef>
                <a:spcPts val="0"/>
              </a:spcBef>
              <a:buNone/>
              <a:defRPr sz="1600" b="0" i="0">
                <a:latin typeface="Lucida Fax"/>
                <a:cs typeface="Lucida Fax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922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987169"/>
            <a:ext cx="12192000" cy="56954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00">
                <a:latin typeface="Lucida Fax"/>
                <a:cs typeface="Lucida Fax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2338917" y="278850"/>
            <a:ext cx="8159749" cy="404813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>
              <a:spcBef>
                <a:spcPts val="0"/>
              </a:spcBef>
              <a:buNone/>
              <a:defRPr sz="1600" b="0" i="0">
                <a:latin typeface="Lucida Fax"/>
                <a:cs typeface="Lucida Fax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80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338412" y="1227667"/>
            <a:ext cx="8159997" cy="526142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20000"/>
              </a:lnSpc>
              <a:buNone/>
              <a:defRPr sz="1600" b="1">
                <a:latin typeface="Lucida Fax"/>
                <a:cs typeface="Lucida Fax"/>
              </a:defRPr>
            </a:lvl1pPr>
            <a:lvl2pPr marL="0" indent="0">
              <a:lnSpc>
                <a:spcPct val="200000"/>
              </a:lnSpc>
              <a:buNone/>
              <a:defRPr sz="1400" b="0" i="0">
                <a:latin typeface="Lucida Fax"/>
                <a:cs typeface="Lucida Fax"/>
              </a:defRPr>
            </a:lvl2pPr>
            <a:lvl3pPr marL="0" indent="0">
              <a:lnSpc>
                <a:spcPct val="130000"/>
              </a:lnSpc>
              <a:buNone/>
              <a:defRPr sz="1000">
                <a:solidFill>
                  <a:srgbClr val="7898A8"/>
                </a:solidFill>
                <a:latin typeface="Lucida Sans"/>
                <a:cs typeface="Lucida Sans"/>
              </a:defRPr>
            </a:lvl3pPr>
            <a:lvl4pPr marL="0" indent="0">
              <a:lnSpc>
                <a:spcPct val="300000"/>
              </a:lnSpc>
              <a:buFontTx/>
              <a:buNone/>
              <a:defRPr sz="1000" b="1" i="0">
                <a:latin typeface="Lucida Fax"/>
                <a:cs typeface="Lucida Fax"/>
              </a:defRPr>
            </a:lvl4pPr>
            <a:lvl5pPr marL="0" indent="-228600">
              <a:lnSpc>
                <a:spcPct val="130000"/>
              </a:lnSpc>
              <a:buFont typeface="Arial"/>
              <a:buChar char="•"/>
              <a:defRPr sz="900" b="0" i="0">
                <a:solidFill>
                  <a:srgbClr val="7898A8"/>
                </a:solidFill>
                <a:latin typeface="Lucida Sans"/>
                <a:cs typeface="Lucida San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2338917" y="278850"/>
            <a:ext cx="8159749" cy="404813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>
              <a:spcBef>
                <a:spcPts val="0"/>
              </a:spcBef>
              <a:buNone/>
              <a:defRPr sz="1600" b="0" i="0">
                <a:latin typeface="Lucida Fax"/>
                <a:cs typeface="Lucida Fax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810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987169"/>
            <a:ext cx="12192000" cy="56954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00">
                <a:latin typeface="Lucida Fax"/>
                <a:cs typeface="Lucida Fax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2338917" y="278850"/>
            <a:ext cx="8159749" cy="404813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>
              <a:spcBef>
                <a:spcPts val="0"/>
              </a:spcBef>
              <a:buNone/>
              <a:defRPr sz="1600" b="0" i="0">
                <a:latin typeface="Lucida Fax"/>
                <a:cs typeface="Lucida Fax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88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338412" y="1227667"/>
            <a:ext cx="8159997" cy="526142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20000"/>
              </a:lnSpc>
              <a:buNone/>
              <a:defRPr sz="1600" b="1">
                <a:latin typeface="Lucida Fax"/>
                <a:cs typeface="Lucida Fax"/>
              </a:defRPr>
            </a:lvl1pPr>
            <a:lvl2pPr marL="0" indent="0">
              <a:lnSpc>
                <a:spcPct val="200000"/>
              </a:lnSpc>
              <a:buNone/>
              <a:defRPr sz="1400" b="0" i="0">
                <a:latin typeface="Lucida Fax"/>
                <a:cs typeface="Lucida Fax"/>
              </a:defRPr>
            </a:lvl2pPr>
            <a:lvl3pPr marL="0" indent="0">
              <a:lnSpc>
                <a:spcPct val="130000"/>
              </a:lnSpc>
              <a:buNone/>
              <a:defRPr sz="1000">
                <a:solidFill>
                  <a:srgbClr val="7898A8"/>
                </a:solidFill>
                <a:latin typeface="Lucida Sans"/>
                <a:cs typeface="Lucida Sans"/>
              </a:defRPr>
            </a:lvl3pPr>
            <a:lvl4pPr marL="0" indent="0">
              <a:lnSpc>
                <a:spcPct val="300000"/>
              </a:lnSpc>
              <a:buFontTx/>
              <a:buNone/>
              <a:defRPr sz="1000" b="1" i="0">
                <a:latin typeface="Lucida Fax"/>
                <a:cs typeface="Lucida Fax"/>
              </a:defRPr>
            </a:lvl4pPr>
            <a:lvl5pPr marL="0" indent="-228600">
              <a:lnSpc>
                <a:spcPct val="130000"/>
              </a:lnSpc>
              <a:buFont typeface="Arial"/>
              <a:buChar char="•"/>
              <a:defRPr sz="900" b="0" i="0">
                <a:solidFill>
                  <a:srgbClr val="7898A8"/>
                </a:solidFill>
                <a:latin typeface="Lucida Sans"/>
                <a:cs typeface="Lucida San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2338917" y="278850"/>
            <a:ext cx="8159749" cy="404813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>
              <a:spcBef>
                <a:spcPts val="0"/>
              </a:spcBef>
              <a:buNone/>
              <a:defRPr sz="1600" b="0" i="0">
                <a:latin typeface="Lucida Fax"/>
                <a:cs typeface="Lucida Fax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589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987169"/>
            <a:ext cx="12192000" cy="56954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00">
                <a:latin typeface="Lucida Fax"/>
                <a:cs typeface="Lucida Fax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2338917" y="278850"/>
            <a:ext cx="8159749" cy="404813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>
              <a:spcBef>
                <a:spcPts val="0"/>
              </a:spcBef>
              <a:buNone/>
              <a:defRPr sz="1600" b="0" i="0">
                <a:latin typeface="Lucida Fax"/>
                <a:cs typeface="Lucida Fax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532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987169"/>
            <a:ext cx="12192000" cy="56954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00">
                <a:latin typeface="Lucida Fax"/>
                <a:cs typeface="Lucida Fax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2338917" y="278850"/>
            <a:ext cx="8159749" cy="404813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>
              <a:spcBef>
                <a:spcPts val="0"/>
              </a:spcBef>
              <a:buNone/>
              <a:defRPr sz="1600" b="0" i="0">
                <a:latin typeface="Lucida Fax"/>
                <a:cs typeface="Lucida Fax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325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987169"/>
            <a:ext cx="12192000" cy="56954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00">
                <a:latin typeface="Lucida Fax"/>
                <a:cs typeface="Lucida Fax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2338917" y="278850"/>
            <a:ext cx="8159749" cy="404813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>
              <a:spcBef>
                <a:spcPts val="0"/>
              </a:spcBef>
              <a:buNone/>
              <a:defRPr sz="1600" b="0" i="0">
                <a:latin typeface="Lucida Fax"/>
                <a:cs typeface="Lucida Fax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743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987169"/>
            <a:ext cx="12192000" cy="56954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00">
                <a:latin typeface="Lucida Fax"/>
                <a:cs typeface="Lucida Fax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2338917" y="278850"/>
            <a:ext cx="8159749" cy="404813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>
              <a:spcBef>
                <a:spcPts val="0"/>
              </a:spcBef>
              <a:buNone/>
              <a:defRPr sz="1600" b="0" i="0">
                <a:latin typeface="Lucida Fax"/>
                <a:cs typeface="Lucida Fax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054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9D792-A796-4C93-99B2-507964EF1C16}" type="datetime8">
              <a:rPr lang="en-NG" smtClean="0"/>
              <a:t>09/24/2021 16:06</a:t>
            </a:fld>
            <a:endParaRPr lang="en-N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MEDISON SPECIALIST WOMEN’S HOSPITAL, LEKKI</a:t>
            </a:r>
            <a:endParaRPr lang="en-N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F90AB-DD3A-4F50-8483-7177BB2A1F9F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9620620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987169"/>
            <a:ext cx="12192000" cy="56954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00">
                <a:latin typeface="Lucida Fax"/>
                <a:cs typeface="Lucida Fax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2338917" y="278850"/>
            <a:ext cx="8159749" cy="404813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>
              <a:spcBef>
                <a:spcPts val="0"/>
              </a:spcBef>
              <a:buNone/>
              <a:defRPr sz="1600" b="0" i="0">
                <a:latin typeface="Lucida Fax"/>
                <a:cs typeface="Lucida Fax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765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987169"/>
            <a:ext cx="12192000" cy="56954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00">
                <a:latin typeface="Lucida Fax"/>
                <a:cs typeface="Lucida Fax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2338917" y="278850"/>
            <a:ext cx="8159749" cy="404813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>
              <a:spcBef>
                <a:spcPts val="0"/>
              </a:spcBef>
              <a:buNone/>
              <a:defRPr sz="1600" b="0" i="0">
                <a:latin typeface="Lucida Fax"/>
                <a:cs typeface="Lucida Fax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746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987169"/>
            <a:ext cx="12192000" cy="56954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00">
                <a:latin typeface="Lucida Fax"/>
                <a:cs typeface="Lucida Fax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2338917" y="278850"/>
            <a:ext cx="8159749" cy="404813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>
              <a:spcBef>
                <a:spcPts val="0"/>
              </a:spcBef>
              <a:buNone/>
              <a:defRPr sz="1600" b="0" i="0">
                <a:latin typeface="Lucida Fax"/>
                <a:cs typeface="Lucida Fax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382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987169"/>
            <a:ext cx="12192000" cy="56954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00">
                <a:latin typeface="Lucida Fax"/>
                <a:cs typeface="Lucida Fax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2338917" y="278850"/>
            <a:ext cx="8159749" cy="404813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>
              <a:spcBef>
                <a:spcPts val="0"/>
              </a:spcBef>
              <a:buNone/>
              <a:defRPr sz="1600" b="0" i="0">
                <a:latin typeface="Lucida Fax"/>
                <a:cs typeface="Lucida Fax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90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987169"/>
            <a:ext cx="12192000" cy="56954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00">
                <a:latin typeface="Lucida Fax"/>
                <a:cs typeface="Lucida Fax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2338917" y="278850"/>
            <a:ext cx="8159749" cy="404813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>
              <a:spcBef>
                <a:spcPts val="0"/>
              </a:spcBef>
              <a:buNone/>
              <a:defRPr sz="1600" b="0" i="0">
                <a:latin typeface="Lucida Fax"/>
                <a:cs typeface="Lucida Fax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359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338412" y="1227667"/>
            <a:ext cx="8159997" cy="526142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20000"/>
              </a:lnSpc>
              <a:buNone/>
              <a:defRPr sz="1600" b="1">
                <a:latin typeface="Lucida Fax"/>
                <a:cs typeface="Lucida Fax"/>
              </a:defRPr>
            </a:lvl1pPr>
            <a:lvl2pPr marL="0" indent="0">
              <a:lnSpc>
                <a:spcPct val="200000"/>
              </a:lnSpc>
              <a:buNone/>
              <a:defRPr sz="1400" b="0" i="0">
                <a:latin typeface="Lucida Fax"/>
                <a:cs typeface="Lucida Fax"/>
              </a:defRPr>
            </a:lvl2pPr>
            <a:lvl3pPr marL="0" indent="0">
              <a:lnSpc>
                <a:spcPct val="130000"/>
              </a:lnSpc>
              <a:buNone/>
              <a:defRPr sz="1000">
                <a:solidFill>
                  <a:srgbClr val="7898A8"/>
                </a:solidFill>
                <a:latin typeface="Lucida Sans"/>
                <a:cs typeface="Lucida Sans"/>
              </a:defRPr>
            </a:lvl3pPr>
            <a:lvl4pPr marL="0" indent="0">
              <a:lnSpc>
                <a:spcPct val="300000"/>
              </a:lnSpc>
              <a:buFontTx/>
              <a:buNone/>
              <a:defRPr sz="1000" b="1" i="0">
                <a:latin typeface="Lucida Fax"/>
                <a:cs typeface="Lucida Fax"/>
              </a:defRPr>
            </a:lvl4pPr>
            <a:lvl5pPr marL="0" indent="-228600">
              <a:lnSpc>
                <a:spcPct val="130000"/>
              </a:lnSpc>
              <a:buFont typeface="Arial"/>
              <a:buChar char="•"/>
              <a:defRPr sz="900" b="0" i="0">
                <a:solidFill>
                  <a:srgbClr val="7898A8"/>
                </a:solidFill>
                <a:latin typeface="Lucida Sans"/>
                <a:cs typeface="Lucida San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2338917" y="278850"/>
            <a:ext cx="8159749" cy="404813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>
              <a:spcBef>
                <a:spcPts val="0"/>
              </a:spcBef>
              <a:buNone/>
              <a:defRPr sz="1600" b="0" i="0">
                <a:latin typeface="Lucida Fax"/>
                <a:cs typeface="Lucida Fax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855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338412" y="1227667"/>
            <a:ext cx="8159997" cy="526142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20000"/>
              </a:lnSpc>
              <a:buNone/>
              <a:defRPr sz="1600" b="1">
                <a:latin typeface="Lucida Fax"/>
                <a:cs typeface="Lucida Fax"/>
              </a:defRPr>
            </a:lvl1pPr>
            <a:lvl2pPr marL="0" indent="0">
              <a:lnSpc>
                <a:spcPct val="200000"/>
              </a:lnSpc>
              <a:buNone/>
              <a:defRPr sz="1400" b="0" i="0">
                <a:latin typeface="Lucida Fax"/>
                <a:cs typeface="Lucida Fax"/>
              </a:defRPr>
            </a:lvl2pPr>
            <a:lvl3pPr marL="0" indent="0">
              <a:lnSpc>
                <a:spcPct val="130000"/>
              </a:lnSpc>
              <a:buNone/>
              <a:defRPr sz="1000">
                <a:solidFill>
                  <a:srgbClr val="7898A8"/>
                </a:solidFill>
                <a:latin typeface="Lucida Sans"/>
                <a:cs typeface="Lucida Sans"/>
              </a:defRPr>
            </a:lvl3pPr>
            <a:lvl4pPr marL="0" indent="0">
              <a:lnSpc>
                <a:spcPct val="300000"/>
              </a:lnSpc>
              <a:buFontTx/>
              <a:buNone/>
              <a:defRPr sz="1000" b="1" i="0">
                <a:latin typeface="Lucida Fax"/>
                <a:cs typeface="Lucida Fax"/>
              </a:defRPr>
            </a:lvl4pPr>
            <a:lvl5pPr marL="0" indent="-228600">
              <a:lnSpc>
                <a:spcPct val="130000"/>
              </a:lnSpc>
              <a:buFont typeface="Arial"/>
              <a:buChar char="•"/>
              <a:defRPr sz="900" b="0" i="0">
                <a:solidFill>
                  <a:srgbClr val="7898A8"/>
                </a:solidFill>
                <a:latin typeface="Lucida Sans"/>
                <a:cs typeface="Lucida San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2338917" y="278850"/>
            <a:ext cx="8159749" cy="404813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>
              <a:spcBef>
                <a:spcPts val="0"/>
              </a:spcBef>
              <a:buNone/>
              <a:defRPr sz="1600" b="0" i="0">
                <a:latin typeface="Lucida Fax"/>
                <a:cs typeface="Lucida Fax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949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338412" y="1227667"/>
            <a:ext cx="8159997" cy="526142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20000"/>
              </a:lnSpc>
              <a:buNone/>
              <a:defRPr sz="1600" b="1">
                <a:latin typeface="Lucida Fax"/>
                <a:cs typeface="Lucida Fax"/>
              </a:defRPr>
            </a:lvl1pPr>
            <a:lvl2pPr marL="0" indent="0">
              <a:lnSpc>
                <a:spcPct val="200000"/>
              </a:lnSpc>
              <a:buNone/>
              <a:defRPr sz="1400" b="0" i="0">
                <a:latin typeface="Lucida Fax"/>
                <a:cs typeface="Lucida Fax"/>
              </a:defRPr>
            </a:lvl2pPr>
            <a:lvl3pPr marL="0" indent="0">
              <a:lnSpc>
                <a:spcPct val="130000"/>
              </a:lnSpc>
              <a:buNone/>
              <a:defRPr sz="1000">
                <a:solidFill>
                  <a:srgbClr val="7898A8"/>
                </a:solidFill>
                <a:latin typeface="Lucida Sans"/>
                <a:cs typeface="Lucida Sans"/>
              </a:defRPr>
            </a:lvl3pPr>
            <a:lvl4pPr marL="0" indent="0">
              <a:lnSpc>
                <a:spcPct val="300000"/>
              </a:lnSpc>
              <a:buFontTx/>
              <a:buNone/>
              <a:defRPr sz="1000" b="1" i="0">
                <a:latin typeface="Lucida Fax"/>
                <a:cs typeface="Lucida Fax"/>
              </a:defRPr>
            </a:lvl4pPr>
            <a:lvl5pPr marL="0" indent="-228600">
              <a:lnSpc>
                <a:spcPct val="130000"/>
              </a:lnSpc>
              <a:buFont typeface="Arial"/>
              <a:buChar char="•"/>
              <a:defRPr sz="900" b="0" i="0">
                <a:solidFill>
                  <a:srgbClr val="7898A8"/>
                </a:solidFill>
                <a:latin typeface="Lucida Sans"/>
                <a:cs typeface="Lucida San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2338917" y="278850"/>
            <a:ext cx="8159749" cy="404813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>
              <a:spcBef>
                <a:spcPts val="0"/>
              </a:spcBef>
              <a:buNone/>
              <a:defRPr sz="1600" b="0" i="0">
                <a:latin typeface="Lucida Fax"/>
                <a:cs typeface="Lucida Fax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834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CE630-0EA0-4E4E-BCAD-A35B7C940039}" type="datetime8">
              <a:rPr lang="en-NG" smtClean="0"/>
              <a:t>09/24/2021 16:06</a:t>
            </a:fld>
            <a:endParaRPr lang="en-N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MEDISON SPECIALIST WOMEN’S HOSPITAL, LEKKI</a:t>
            </a:r>
            <a:endParaRPr lang="en-N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F90AB-DD3A-4F50-8483-7177BB2A1F9F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1787753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A3C8D-F10B-4B64-B806-B2F4C1BD6B73}" type="datetime8">
              <a:rPr lang="en-NG" smtClean="0"/>
              <a:t>09/24/2021 16:06</a:t>
            </a:fld>
            <a:endParaRPr lang="en-N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MEDISON SPECIALIST WOMEN’S HOSPITAL, LEKKI</a:t>
            </a:r>
            <a:endParaRPr lang="en-N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F90AB-DD3A-4F50-8483-7177BB2A1F9F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3232424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BE087-C6AE-4618-B28F-B0934D37D5D2}" type="datetime8">
              <a:rPr lang="en-NG" smtClean="0"/>
              <a:t>09/24/2021 16:06</a:t>
            </a:fld>
            <a:endParaRPr lang="en-N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MEDISON SPECIALIST WOMEN’S HOSPITAL, LEKKI</a:t>
            </a:r>
            <a:endParaRPr lang="en-N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F90AB-DD3A-4F50-8483-7177BB2A1F9F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2804814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D623-906B-4E40-9E89-EC35C2E6EE75}" type="datetime8">
              <a:rPr lang="en-NG" smtClean="0"/>
              <a:t>09/24/2021 16:06</a:t>
            </a:fld>
            <a:endParaRPr lang="en-N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MEDISON SPECIALIST WOMEN’S HOSPITAL, LEKKI</a:t>
            </a:r>
            <a:endParaRPr lang="en-N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F90AB-DD3A-4F50-8483-7177BB2A1F9F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2902961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749F5-C5B7-4F98-9DD7-04D433FDE013}" type="datetime8">
              <a:rPr lang="en-NG" smtClean="0"/>
              <a:t>09/24/2021 16:06</a:t>
            </a:fld>
            <a:endParaRPr lang="en-N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MEDISON SPECIALIST WOMEN’S HOSPITAL, LEKKI</a:t>
            </a:r>
            <a:endParaRPr lang="en-N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F90AB-DD3A-4F50-8483-7177BB2A1F9F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318611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954E4-1FA9-4A88-A925-74940657A53A}" type="datetime8">
              <a:rPr lang="en-NG" smtClean="0"/>
              <a:t>09/24/2021 16:06</a:t>
            </a:fld>
            <a:endParaRPr lang="en-N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MEDISON SPECIALIST WOMEN’S HOSPITAL, LEKKI</a:t>
            </a:r>
            <a:endParaRPr lang="en-N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F90AB-DD3A-4F50-8483-7177BB2A1F9F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1096471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5CC6B-68F1-4A68-A7D2-D79E89C4BC00}" type="datetime8">
              <a:rPr lang="en-NG" smtClean="0"/>
              <a:t>09/24/2021 16:06</a:t>
            </a:fld>
            <a:endParaRPr lang="en-N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MEDISON SPECIALIST WOMEN’S HOSPITAL, LEKKI</a:t>
            </a:r>
            <a:endParaRPr lang="en-N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A2D74BC-417F-4BE9-9444-53CE9B5E0854}" type="slidenum">
              <a:rPr lang="en-NG" smtClean="0"/>
              <a:pPr/>
              <a:t>‹#›</a:t>
            </a:fld>
            <a:endParaRPr lang="en-NG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FAB52A6-5C03-4877-82B7-F63EC6484BB2}"/>
              </a:ext>
            </a:extLst>
          </p:cNvPr>
          <p:cNvPicPr>
            <a:picLocks noChangeAspect="1"/>
          </p:cNvPicPr>
          <p:nvPr userDrawn="1"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99" y="116798"/>
            <a:ext cx="1025540" cy="1025540"/>
          </a:xfrm>
          <a:prstGeom prst="rect">
            <a:avLst/>
          </a:prstGeom>
        </p:spPr>
      </p:pic>
      <p:sp>
        <p:nvSpPr>
          <p:cNvPr id="19" name="Title Placeholder 1">
            <a:extLst>
              <a:ext uri="{FF2B5EF4-FFF2-40B4-BE49-F238E27FC236}">
                <a16:creationId xmlns:a16="http://schemas.microsoft.com/office/drawing/2014/main" id="{4190710E-FB91-4229-BAE5-6C5FA00C8826}"/>
              </a:ext>
            </a:extLst>
          </p:cNvPr>
          <p:cNvSpPr txBox="1">
            <a:spLocks/>
          </p:cNvSpPr>
          <p:nvPr userDrawn="1"/>
        </p:nvSpPr>
        <p:spPr>
          <a:xfrm>
            <a:off x="1280160" y="428958"/>
            <a:ext cx="2126674" cy="4012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00" b="1" dirty="0">
                <a:latin typeface="Arial Black" panose="020B0A04020102020204" pitchFamily="34" charset="0"/>
              </a:rPr>
              <a:t>MEDISON SPECIALIST </a:t>
            </a:r>
          </a:p>
          <a:p>
            <a:pPr algn="ctr"/>
            <a:r>
              <a:rPr lang="en-US" sz="1200" b="1" dirty="0">
                <a:latin typeface="Arial Black" panose="020B0A04020102020204" pitchFamily="34" charset="0"/>
              </a:rPr>
              <a:t>WOMEN’S HOSPITAL, </a:t>
            </a:r>
          </a:p>
          <a:p>
            <a:pPr algn="ctr"/>
            <a:r>
              <a:rPr lang="en-US" sz="1200" b="1" dirty="0">
                <a:latin typeface="Arial Black" panose="020B0A04020102020204" pitchFamily="34" charset="0"/>
              </a:rPr>
              <a:t>LEKKI</a:t>
            </a:r>
            <a:endParaRPr lang="en-NG" sz="12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992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  <p:sldLayoutId id="2147483679" r:id="rId18"/>
    <p:sldLayoutId id="2147483752" r:id="rId19"/>
    <p:sldLayoutId id="2147483753" r:id="rId20"/>
    <p:sldLayoutId id="2147483754" r:id="rId21"/>
    <p:sldLayoutId id="2147483756" r:id="rId22"/>
    <p:sldLayoutId id="2147483757" r:id="rId23"/>
    <p:sldLayoutId id="2147483758" r:id="rId24"/>
    <p:sldLayoutId id="2147483759" r:id="rId25"/>
    <p:sldLayoutId id="2147483760" r:id="rId26"/>
    <p:sldLayoutId id="2147483761" r:id="rId27"/>
    <p:sldLayoutId id="2147483762" r:id="rId28"/>
    <p:sldLayoutId id="2147483763" r:id="rId29"/>
    <p:sldLayoutId id="2147483764" r:id="rId30"/>
    <p:sldLayoutId id="2147483765" r:id="rId31"/>
    <p:sldLayoutId id="2147483766" r:id="rId32"/>
    <p:sldLayoutId id="2147483767" r:id="rId33"/>
    <p:sldLayoutId id="2147483768" r:id="rId34"/>
    <p:sldLayoutId id="2147483769" r:id="rId35"/>
    <p:sldLayoutId id="2147483770" r:id="rId36"/>
    <p:sldLayoutId id="2147483771" r:id="rId37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pubmed.ncbi.nlm.nih.gov/?term=van+der+Ven+H&amp;cauthor_id=9350323" TargetMode="External"/><Relationship Id="rId3" Type="http://schemas.openxmlformats.org/officeDocument/2006/relationships/hyperlink" Target="https://pubmed.ncbi.nlm.nih.gov/9350323/#affiliation-1" TargetMode="External"/><Relationship Id="rId7" Type="http://schemas.openxmlformats.org/officeDocument/2006/relationships/hyperlink" Target="https://pubmed.ncbi.nlm.nih.gov/?term=Haidl+G&amp;cauthor_id=9350323" TargetMode="External"/><Relationship Id="rId2" Type="http://schemas.openxmlformats.org/officeDocument/2006/relationships/hyperlink" Target="https://pubmed.ncbi.nlm.nih.gov/?term=Ved+S&amp;cauthor_id=9350323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pubmed.ncbi.nlm.nih.gov/?term=Prietl+G&amp;cauthor_id=9350323" TargetMode="External"/><Relationship Id="rId5" Type="http://schemas.openxmlformats.org/officeDocument/2006/relationships/hyperlink" Target="https://pubmed.ncbi.nlm.nih.gov/?term=Schmutzler+A&amp;cauthor_id=9350323" TargetMode="External"/><Relationship Id="rId4" Type="http://schemas.openxmlformats.org/officeDocument/2006/relationships/hyperlink" Target="https://pubmed.ncbi.nlm.nih.gov/?term=Montag+M&amp;cauthor_id=9350323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pubmed.ncbi.nlm.nih.gov/?term=Mizrahi+FE&amp;cauthor_id=14666321" TargetMode="External"/><Relationship Id="rId3" Type="http://schemas.openxmlformats.org/officeDocument/2006/relationships/hyperlink" Target="https://pubmed.ncbi.nlm.nih.gov/14666321/#affiliation-1" TargetMode="External"/><Relationship Id="rId7" Type="http://schemas.openxmlformats.org/officeDocument/2006/relationships/hyperlink" Target="https://pubmed.ncbi.nlm.nih.gov/?term=Galuppo+AG&amp;cauthor_id=14666321" TargetMode="External"/><Relationship Id="rId2" Type="http://schemas.openxmlformats.org/officeDocument/2006/relationships/hyperlink" Target="https://pubmed.ncbi.nlm.nih.gov/?term=Soares+JB&amp;cauthor_id=14666321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pubmed.ncbi.nlm.nih.gov/?term=Wonchockier+R&amp;cauthor_id=14666321" TargetMode="External"/><Relationship Id="rId5" Type="http://schemas.openxmlformats.org/officeDocument/2006/relationships/hyperlink" Target="https://pubmed.ncbi.nlm.nih.gov/?term=Antunes+N+Jr&amp;cauthor_id=14666321" TargetMode="External"/><Relationship Id="rId4" Type="http://schemas.openxmlformats.org/officeDocument/2006/relationships/hyperlink" Target="https://pubmed.ncbi.nlm.nih.gov/?term=Glina+S&amp;cauthor_id=14666321" TargetMode="External"/><Relationship Id="rId9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pubmed.ncbi.nlm.nih.gov/?term=Lin+RY&amp;cauthor_id=26738324" TargetMode="External"/><Relationship Id="rId3" Type="http://schemas.openxmlformats.org/officeDocument/2006/relationships/hyperlink" Target="https://pubmed.ncbi.nlm.nih.gov/?term=Feng+GX&amp;cauthor_id=26738324" TargetMode="External"/><Relationship Id="rId7" Type="http://schemas.openxmlformats.org/officeDocument/2006/relationships/hyperlink" Target="https://pubmed.ncbi.nlm.nih.gov/?term=Zhou+H&amp;cauthor_id=26738324" TargetMode="External"/><Relationship Id="rId2" Type="http://schemas.openxmlformats.org/officeDocument/2006/relationships/hyperlink" Target="https://pubmed.ncbi.nlm.nih.gov/?term=Chen+HH&amp;cauthor_id=2673832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ubmed.ncbi.nlm.nih.gov/?term=Gan+XY&amp;cauthor_id=26738324" TargetMode="External"/><Relationship Id="rId5" Type="http://schemas.openxmlformats.org/officeDocument/2006/relationships/hyperlink" Target="https://pubmed.ncbi.nlm.nih.gov/?term=Shu+JH&amp;cauthor_id=26738324" TargetMode="External"/><Relationship Id="rId4" Type="http://schemas.openxmlformats.org/officeDocument/2006/relationships/hyperlink" Target="https://pubmed.ncbi.nlm.nih.gov/?term=Zhang+B&amp;cauthor_id=26738324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tandfonline.com/doi/full/10.1016/j.aju.2017.11.010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AB9BFE-8596-4AA7-9727-F202E7528E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59005" y="6041362"/>
            <a:ext cx="1475145" cy="365125"/>
          </a:xfrm>
        </p:spPr>
        <p:txBody>
          <a:bodyPr/>
          <a:lstStyle/>
          <a:p>
            <a:fld id="{88DE7FDC-9571-46C4-BF64-59427A04E3CA}" type="datetime8">
              <a:rPr lang="en-NG" smtClean="0"/>
              <a:t>09/24/2021 16:06</a:t>
            </a:fld>
            <a:endParaRPr lang="en-N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3D5522-E9C3-449C-8A64-69C9B2318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MEDISON SPECIALIST WOMEN’S HOSPITAL, LEKKI</a:t>
            </a:r>
            <a:endParaRPr lang="en-N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37FD81-D79A-446E-B634-99B314388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63342" y="6034349"/>
            <a:ext cx="683339" cy="365125"/>
          </a:xfrm>
        </p:spPr>
        <p:txBody>
          <a:bodyPr/>
          <a:lstStyle/>
          <a:p>
            <a:fld id="{A34F90AB-DD3A-4F50-8483-7177BB2A1F9F}" type="slidenum">
              <a:rPr lang="en-NG" smtClean="0"/>
              <a:t>1</a:t>
            </a:fld>
            <a:endParaRPr lang="en-NG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054E76-B3FD-4F91-9215-0024F2C1ADF1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88938" y="1228726"/>
            <a:ext cx="9078912" cy="48126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NG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87D2DC-E0FF-48C7-BC3A-E46A2C37DBE5}"/>
              </a:ext>
            </a:extLst>
          </p:cNvPr>
          <p:cNvSpPr txBox="1"/>
          <p:nvPr/>
        </p:nvSpPr>
        <p:spPr>
          <a:xfrm>
            <a:off x="1610686" y="1861437"/>
            <a:ext cx="753750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effectLst/>
              </a:rPr>
              <a:t>TESE for ICSI: Influence of Motility and Vitality</a:t>
            </a:r>
            <a:endParaRPr lang="en-US" dirty="0">
              <a:effectLst/>
            </a:endParaRPr>
          </a:p>
          <a:p>
            <a:pPr algn="ctr" eaLnBrk="1" hangingPunct="1"/>
            <a:endParaRPr lang="en-GB" dirty="0"/>
          </a:p>
          <a:p>
            <a:pPr algn="ctr" eaLnBrk="1" hangingPunct="1"/>
            <a:r>
              <a:rPr lang="en-GB" dirty="0"/>
              <a:t>BY</a:t>
            </a:r>
          </a:p>
          <a:p>
            <a:pPr algn="ctr" eaLnBrk="1" hangingPunct="1"/>
            <a:endParaRPr lang="en-GB" dirty="0"/>
          </a:p>
          <a:p>
            <a:pPr algn="ctr" eaLnBrk="1" hangingPunct="1"/>
            <a:endParaRPr lang="en-GB" dirty="0"/>
          </a:p>
          <a:p>
            <a:pPr algn="ctr" eaLnBrk="1" hangingPunct="1"/>
            <a:r>
              <a:rPr lang="en-GB" dirty="0"/>
              <a:t>OGUNYEMI, Oluwatosin Emmanuel</a:t>
            </a:r>
          </a:p>
          <a:p>
            <a:pPr algn="ctr" eaLnBrk="1" hangingPunct="1"/>
            <a:r>
              <a:rPr lang="en-GB" dirty="0"/>
              <a:t>(</a:t>
            </a:r>
            <a:r>
              <a:rPr lang="en-GB" i="1" dirty="0" err="1"/>
              <a:t>Btech</a:t>
            </a:r>
            <a:r>
              <a:rPr lang="en-GB" i="1" dirty="0"/>
              <a:t>, MSc, </a:t>
            </a:r>
            <a:r>
              <a:rPr lang="en-GB" i="1" dirty="0" err="1"/>
              <a:t>SCEmb</a:t>
            </a:r>
            <a:r>
              <a:rPr lang="en-GB" dirty="0"/>
              <a:t>)</a:t>
            </a:r>
          </a:p>
          <a:p>
            <a:pPr algn="ctr" eaLnBrk="1" hangingPunct="1"/>
            <a:endParaRPr lang="en-GB" dirty="0"/>
          </a:p>
          <a:p>
            <a:pPr algn="ctr" eaLnBrk="1" hangingPunct="1"/>
            <a:r>
              <a:rPr lang="en-GB" dirty="0"/>
              <a:t>Clinal Embryologist of Nigeria’s Ambassador  </a:t>
            </a:r>
          </a:p>
          <a:p>
            <a:pPr algn="ctr" eaLnBrk="1" hangingPunct="1"/>
            <a:endParaRPr lang="en-GB" dirty="0"/>
          </a:p>
          <a:p>
            <a:pPr algn="ctr" eaLnBrk="1" hangingPunct="1"/>
            <a:r>
              <a:rPr lang="en-GB" dirty="0"/>
              <a:t>23</a:t>
            </a:r>
            <a:r>
              <a:rPr lang="en-GB" baseline="30000" dirty="0"/>
              <a:t>rd</a:t>
            </a:r>
            <a:r>
              <a:rPr lang="en-GB" dirty="0"/>
              <a:t> September2021</a:t>
            </a:r>
          </a:p>
          <a:p>
            <a:pPr algn="ctr" eaLnBrk="1" hangingPunct="1"/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89754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9D32925-F79D-4444-8600-A37E4D56D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177290"/>
            <a:ext cx="8596668" cy="4469130"/>
          </a:xfrm>
        </p:spPr>
        <p:txBody>
          <a:bodyPr/>
          <a:lstStyle/>
          <a:p>
            <a:pPr marL="342900" indent="-342900">
              <a:spcBef>
                <a:spcPts val="1000"/>
              </a:spcBef>
            </a:pPr>
            <a:b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202020204" pitchFamily="34" charset="0"/>
              </a:rPr>
            </a:b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202020204" pitchFamily="34" charset="0"/>
              </a:rPr>
              <a:t>Luciana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202020204" pitchFamily="34" charset="0"/>
              </a:rPr>
              <a:t>Semião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202020204" pitchFamily="34" charset="0"/>
              </a:rPr>
              <a:t>- </a:t>
            </a:r>
            <a:r>
              <a:rPr lang="en-US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202020204" pitchFamily="34" charset="0"/>
              </a:rPr>
              <a:t>et al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202020204" pitchFamily="34" charset="0"/>
              </a:rPr>
              <a:t>., 2010 - Assisted reproductive technology outcomes in azoospermic men: 10 years of experience with surgical sperm retrieval.</a:t>
            </a:r>
            <a:b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202020204" pitchFamily="34" charset="0"/>
              </a:rPr>
            </a:br>
            <a:b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202020204" pitchFamily="34" charset="0"/>
              </a:rPr>
            </a:br>
            <a:b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202020204" pitchFamily="34" charset="0"/>
              </a:rPr>
            </a:b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Submission showed no statistically significant differences were detected between the TESA and PESA groups and the OA and NOA groups, respectively.</a:t>
            </a:r>
            <a:b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07A5A4-284A-4EB0-9B53-01E66A6AD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5CC6B-68F1-4A68-A7D2-D79E89C4BC00}" type="datetime8">
              <a:rPr lang="en-NG" smtClean="0"/>
              <a:t>09/24/2021 16:06</a:t>
            </a:fld>
            <a:endParaRPr lang="en-N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795B7-B102-43EC-BA17-C4FD85EC7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MEDISON SPECIALIST WOMEN’S HOSPITAL, LEKKI</a:t>
            </a:r>
            <a:endParaRPr lang="en-NG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3A6D7F-1D3B-4D10-A152-41FD0B71C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74BC-417F-4BE9-9444-53CE9B5E0854}" type="slidenum">
              <a:rPr lang="en-NG" smtClean="0"/>
              <a:pPr/>
              <a:t>10</a:t>
            </a:fld>
            <a:endParaRPr lang="en-NG" dirty="0"/>
          </a:p>
        </p:txBody>
      </p:sp>
    </p:spTree>
    <p:extLst>
      <p:ext uri="{BB962C8B-B14F-4D97-AF65-F5344CB8AC3E}">
        <p14:creationId xmlns:p14="http://schemas.microsoft.com/office/powerpoint/2010/main" val="3167216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2C3FA-1791-4FEA-ADE8-5E05F19BB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307" y="2076773"/>
            <a:ext cx="8596668" cy="3301139"/>
          </a:xfrm>
        </p:spPr>
        <p:txBody>
          <a:bodyPr/>
          <a:lstStyle/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Eliyahu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Kresch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et al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., 2012 - Novel methods to enhance surgical sperm retrieval: a systematic review. </a:t>
            </a:r>
            <a:b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Artificial intelligence technology can play a role in the identification of sperm and, perhaps, better-quality sperm for use with assisted reproduction</a:t>
            </a:r>
            <a:endParaRPr lang="en-US" sz="28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041C87-0DC9-47E0-9CEA-D23F2383E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BE087-C6AE-4618-B28F-B0934D37D5D2}" type="datetime8">
              <a:rPr lang="en-NG" smtClean="0"/>
              <a:t>09/24/2021 16:06</a:t>
            </a:fld>
            <a:endParaRPr lang="en-NG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35D6AE-6CF2-48C8-8B25-C2D2EFD21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MEDISON SPECIALIST WOMEN’S HOSPITAL, LEKKI</a:t>
            </a:r>
            <a:endParaRPr lang="en-N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3EADA8-E2C2-48D9-A0FD-7383CB016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F90AB-DD3A-4F50-8483-7177BB2A1F9F}" type="slidenum">
              <a:rPr lang="en-NG" smtClean="0"/>
              <a:t>11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732527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type="pic" sz="quarter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64" b="11932"/>
          <a:stretch/>
        </p:blipFill>
        <p:spPr bwMode="auto">
          <a:xfrm>
            <a:off x="0" y="1139394"/>
            <a:ext cx="9351818" cy="5126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3330427" y="115888"/>
            <a:ext cx="6243063" cy="100965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3200" b="1" dirty="0"/>
              <a:t>REVIEWS ON SURGICAL SPERM RETRIEVAL TECNIQUES &amp; SUCCESS RATE</a:t>
            </a:r>
          </a:p>
        </p:txBody>
      </p:sp>
    </p:spTree>
    <p:extLst>
      <p:ext uri="{BB962C8B-B14F-4D97-AF65-F5344CB8AC3E}">
        <p14:creationId xmlns:p14="http://schemas.microsoft.com/office/powerpoint/2010/main" val="782901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2898179" y="866872"/>
            <a:ext cx="7129462" cy="83661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  <a:defRPr/>
            </a:pPr>
            <a:r>
              <a:rPr lang="en-US" sz="3200" b="1" dirty="0"/>
              <a:t>Micro Testicular Sperm Extraction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945" y="1846228"/>
            <a:ext cx="4497895" cy="3395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67436C0-2D07-4133-8C39-9A6450B12044}"/>
              </a:ext>
            </a:extLst>
          </p:cNvPr>
          <p:cNvSpPr txBox="1"/>
          <p:nvPr/>
        </p:nvSpPr>
        <p:spPr>
          <a:xfrm>
            <a:off x="639512" y="1846228"/>
            <a:ext cx="442843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</a:rPr>
              <a:t>All reviews found microdissection testicular sperm extraction (micro-TESE) to have the highest</a:t>
            </a:r>
            <a:r>
              <a:rPr lang="en-US" sz="3200" baseline="30000" dirty="0">
                <a:latin typeface="Calibri" panose="020F0502020204030204" pitchFamily="34" charset="0"/>
                <a:ea typeface="Calibri" panose="020F0502020204030204" pitchFamily="34" charset="0"/>
              </a:rPr>
              <a:t>10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65642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1398165" y="1212427"/>
            <a:ext cx="7912090" cy="110128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GB" sz="2400" b="1" dirty="0">
                <a:solidFill>
                  <a:schemeClr val="tx1"/>
                </a:solidFill>
                <a:latin typeface="Lucida Fax" pitchFamily="18" charset="0"/>
                <a:ea typeface="Lucida Fax" pitchFamily="18" charset="0"/>
                <a:cs typeface="Lucida Fax" pitchFamily="18" charset="0"/>
              </a:rPr>
              <a:t>SCHOLARLY REVIEW OF SURGICAL SPERM RETRIEVALS IN TERMS OF VITALITY AND MOTILITY</a:t>
            </a:r>
          </a:p>
        </p:txBody>
      </p:sp>
      <p:sp>
        <p:nvSpPr>
          <p:cNvPr id="3" name="Rectangle 2"/>
          <p:cNvSpPr/>
          <p:nvPr/>
        </p:nvSpPr>
        <p:spPr>
          <a:xfrm>
            <a:off x="1398165" y="4005372"/>
            <a:ext cx="5034335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 </a:t>
            </a:r>
            <a:r>
              <a:rPr lang="en-US" sz="2000" dirty="0"/>
              <a:t>Other methods to ascertain vitality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Hypo osmotic swelling test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Sperm tail flexibility test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Chemical initiation of tail action (pentoxifylline and theophylline).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Laser-assisted immotile sperm selection.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6BACC5-1050-4841-867D-706FE8CEC4F7}"/>
              </a:ext>
            </a:extLst>
          </p:cNvPr>
          <p:cNvSpPr txBox="1"/>
          <p:nvPr/>
        </p:nvSpPr>
        <p:spPr>
          <a:xfrm>
            <a:off x="1015112" y="2435712"/>
            <a:ext cx="682541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 successful Surgical Sperm Collection procedure is indicated by the presence of sperm cells irrespective of the sperms’ motility status. However, motility indicates vitality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74D8243-42DD-4A17-86EF-15E781DE5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275127"/>
            <a:ext cx="5111070" cy="520338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Hypo osmotic swelling test</a:t>
            </a:r>
            <a:br>
              <a:rPr lang="en-US" sz="3600" dirty="0"/>
            </a:b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DF123D5-E386-4FBB-BE35-ADB57AF63C6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High fertilization rate obtained after intracytoplasmic sperm injection with 100% nonmotile spermatozoa selected by using a simple modified hypo-osmotic swelling </a:t>
            </a:r>
            <a:r>
              <a:rPr lang="en-US" sz="1400" b="1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test</a:t>
            </a:r>
            <a:r>
              <a:rPr lang="en-US" sz="1400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r>
              <a:rPr lang="en-US" sz="1400" b="1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</a:t>
            </a:r>
            <a:r>
              <a:rPr lang="en-US" sz="1400" b="1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Liu 1, Y L Tsai, E Katz, G Compton, J E Garcia, T A </a:t>
            </a:r>
            <a:r>
              <a:rPr lang="en-US" sz="1400" b="1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Baramki</a:t>
            </a:r>
            <a:endParaRPr lang="en-US" sz="1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400" b="1" dirty="0">
              <a:solidFill>
                <a:srgbClr val="21212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Case study</a:t>
            </a:r>
            <a:r>
              <a:rPr lang="en-US" sz="14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4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hypo-osmotic swelling test with 150-mOsm NaCl solution was used to select viable spermatozoa before ICSI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4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hypo-osmotic swelling test with 150-mOsm NaCl solution is a simple and efficient method for selection of viable spermatozoa. A high fertilization rate can be obtained using ICSI with viable spermatozoa selected by using this hypo-osmotic swelling test.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3C4A8C5-0CC6-43E2-9366-A0EA5087F6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89968" y="1978026"/>
            <a:ext cx="4184034" cy="4245898"/>
          </a:xfrm>
        </p:spPr>
        <p:txBody>
          <a:bodyPr/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400" b="1" kern="18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Pregnancy following intracytoplasmic sperm injection of immotile spermatozoa selected by the hypo-osmotic swelling-test: a case report</a:t>
            </a:r>
            <a:endParaRPr lang="en-US" sz="1400" b="1" kern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400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 </a:t>
            </a:r>
            <a:r>
              <a:rPr lang="en-US" sz="1400" u="sng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Ved</a:t>
            </a:r>
            <a:r>
              <a:rPr lang="en-US" sz="1400" baseline="30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en-US" sz="1400" u="sng" baseline="30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 tooltip="Department of Endocrinology and Reproductive Medicine, University of Bonn, Germany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</a:t>
            </a:r>
            <a:r>
              <a:rPr lang="en-US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 </a:t>
            </a:r>
            <a:r>
              <a:rPr lang="en-US" sz="1400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 Montag</a:t>
            </a:r>
            <a:r>
              <a:rPr lang="en-US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 </a:t>
            </a:r>
            <a:r>
              <a:rPr lang="en-US" sz="1400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 </a:t>
            </a:r>
            <a:r>
              <a:rPr lang="en-US" sz="1400" u="sng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Schmutzler</a:t>
            </a:r>
            <a:r>
              <a:rPr lang="en-US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 </a:t>
            </a:r>
            <a:r>
              <a:rPr lang="en-US" sz="1400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 </a:t>
            </a:r>
            <a:r>
              <a:rPr lang="en-US" sz="1400" u="sng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Prietl</a:t>
            </a:r>
            <a:r>
              <a:rPr lang="en-US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 </a:t>
            </a:r>
            <a:r>
              <a:rPr lang="en-US" sz="1400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 </a:t>
            </a:r>
            <a:r>
              <a:rPr lang="en-US" sz="1400" u="sng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Haidl</a:t>
            </a:r>
            <a:r>
              <a:rPr lang="en-US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 </a:t>
            </a:r>
            <a:r>
              <a:rPr lang="en-US" sz="1400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 van der </a:t>
            </a:r>
            <a:r>
              <a:rPr lang="en-US" sz="1400" u="sng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Ven</a:t>
            </a:r>
            <a:r>
              <a:rPr lang="en-US" sz="14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</a:t>
            </a:r>
            <a:endParaRPr lang="en-US" sz="1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couple with complete male </a:t>
            </a:r>
            <a:r>
              <a:rPr lang="en-US" sz="14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asthenozoospermia</a:t>
            </a:r>
            <a:r>
              <a:rPr lang="en-US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possible use of the hypo-osmotic swelling test to select spermatozoa for microinjection was examined. Following incubation in hypo-osmotic medium (Hypo 10, IVF Science, </a:t>
            </a:r>
            <a:r>
              <a:rPr lang="en-US" sz="14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Göteborg</a:t>
            </a:r>
            <a:r>
              <a:rPr lang="en-US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Sweden), 26% of immotile spermatozoa showed signs of sperm swelling (HOS-positive)</a:t>
            </a:r>
            <a:endParaRPr lang="en-US" sz="1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4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It is </a:t>
            </a:r>
            <a:r>
              <a:rPr lang="en-US" sz="1400" b="1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concluded </a:t>
            </a:r>
            <a:r>
              <a:rPr lang="en-US" sz="14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that selection of spermatozoa by hypo-osmotic swelling-test prior to sperm microinjection seems to be a valuable tool to increase the fertilization rate in cases with complete </a:t>
            </a:r>
            <a:r>
              <a:rPr lang="en-US" sz="140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asthenozoospermia</a:t>
            </a:r>
            <a:r>
              <a:rPr lang="en-US" sz="14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1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0D1C7B-C854-454E-B5E7-856B3C9D4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5CC6B-68F1-4A68-A7D2-D79E89C4BC00}" type="datetime8">
              <a:rPr lang="en-NG" smtClean="0"/>
              <a:t>09/24/2021 16:06</a:t>
            </a:fld>
            <a:endParaRPr lang="en-N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B79B4-6D32-4AD5-93F6-681FD243B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MEDISON SPECIALIST WOMEN’S HOSPITAL, LEKKI</a:t>
            </a:r>
            <a:endParaRPr lang="en-NG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6B8CD3-6D68-4C16-BF61-33122E067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74BC-417F-4BE9-9444-53CE9B5E0854}" type="slidenum">
              <a:rPr lang="en-NG" smtClean="0"/>
              <a:pPr/>
              <a:t>15</a:t>
            </a:fld>
            <a:endParaRPr lang="en-NG" dirty="0"/>
          </a:p>
        </p:txBody>
      </p:sp>
    </p:spTree>
    <p:extLst>
      <p:ext uri="{BB962C8B-B14F-4D97-AF65-F5344CB8AC3E}">
        <p14:creationId xmlns:p14="http://schemas.microsoft.com/office/powerpoint/2010/main" val="22046886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073AB-A9CB-4AA1-BD41-CEDB3C66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144893"/>
            <a:ext cx="8596668" cy="693380"/>
          </a:xfrm>
        </p:spPr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Hypo osmotic swelling test result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A2EDF8-C185-4AD7-9B32-648CEDC839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449188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Swelling regions are indicated as hatched area: (a) swelling grade 3 – most upper portion of swollen area reached above level of upper third of the tail; (b) swelling grade 2 – partial swelling but reached to level of middle-third of tail; (c) swelling grade 1 – lesser degree of swelling that reached to lower third or below of tail; (d) swelling grade 0-R – non-swelling but reactive. A coiled tail with formation of loopholes between tail and neck of tail; and (e) swelling grade 0 – completely no swelling non-reactive in tail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B4025D-FB83-4F03-B439-B10E9666C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CE630-0EA0-4E4E-BCAD-A35B7C940039}" type="datetime8">
              <a:rPr lang="en-NG" smtClean="0"/>
              <a:t>09/24/2021 16:24</a:t>
            </a:fld>
            <a:endParaRPr lang="en-NG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FA545A-4D32-4586-A4E5-00EC32B38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MEDISON SPECIALIST WOMEN’S HOSPITAL, LEKKI</a:t>
            </a:r>
            <a:endParaRPr lang="en-N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689ED8-F833-4A0A-9E9A-28A8E40E0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F90AB-DD3A-4F50-8483-7177BB2A1F9F}" type="slidenum">
              <a:rPr lang="en-NG" smtClean="0"/>
              <a:t>16</a:t>
            </a:fld>
            <a:endParaRPr lang="en-NG"/>
          </a:p>
        </p:txBody>
      </p:sp>
      <p:pic>
        <p:nvPicPr>
          <p:cNvPr id="8" name="Content Placeholder 7" descr="Shape, arrow&#10;&#10;Description automatically generated">
            <a:extLst>
              <a:ext uri="{FF2B5EF4-FFF2-40B4-BE49-F238E27FC236}">
                <a16:creationId xmlns:a16="http://schemas.microsoft.com/office/drawing/2014/main" id="{FBE470E4-8AAF-468B-B790-ED4141D33019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845" y="2248250"/>
            <a:ext cx="3674378" cy="34442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0970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49D2191-3E2D-49A4-A961-8B3AF809A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49" y="1128314"/>
            <a:ext cx="8596668" cy="66754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Sperm tail flexibility test</a:t>
            </a:r>
            <a:br>
              <a:rPr lang="en-US" sz="3600" dirty="0"/>
            </a:b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EA8EA07-1EB0-4B3C-9A01-34923F21E68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b="1" kern="18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Sperm tail flexibility test: a simple test for selecting viable spermatozoa for intracytoplasmic sperm injection from semen samples without motile spermatozoa</a:t>
            </a:r>
            <a:endParaRPr lang="en-US" b="1" kern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u="sng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Jonathas</a:t>
            </a:r>
            <a:r>
              <a:rPr lang="en-US" sz="1800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Borges Soares</a:t>
            </a:r>
            <a:r>
              <a:rPr lang="en-US" sz="1800" baseline="30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en-US" sz="1800" u="sng" baseline="30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 tooltip="Human Reproduction Unit, Albert Einstein Jewich Hospital, São Paulo, SP, Brazil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 </a:t>
            </a:r>
            <a:r>
              <a:rPr lang="en-US" sz="1800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Sidney </a:t>
            </a:r>
            <a:r>
              <a:rPr lang="en-US" sz="1800" u="sng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Glina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 </a:t>
            </a:r>
            <a:r>
              <a:rPr lang="en-US" sz="1800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Nelson Antunes Jr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 </a:t>
            </a:r>
            <a:r>
              <a:rPr lang="en-US" sz="1800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Roberta </a:t>
            </a:r>
            <a:r>
              <a:rPr lang="en-US" sz="1800" u="sng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Wonchockier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 </a:t>
            </a:r>
            <a:r>
              <a:rPr lang="en-US" sz="1800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Andrea Giannotti </a:t>
            </a:r>
            <a:r>
              <a:rPr lang="en-US" sz="1800" u="sng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Galuppo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 </a:t>
            </a:r>
            <a:r>
              <a:rPr lang="en-US" sz="1800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Françoise Elia Mizrahi</a:t>
            </a:r>
            <a:endParaRPr lang="en-US" u="sng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b="1" u="sng" dirty="0">
              <a:solidFill>
                <a:srgbClr val="21212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Conclusion: </a:t>
            </a:r>
            <a:r>
              <a:rPr lang="en-US" sz="18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sperm tail flexibility test (STFT) is an easy and cost-effective way for selecting viable immotile spermatozoa and can be used as an alternative method for determining the viability of spermatozoa. This test seems to be a simple and risk-free method when compared to the swelling test.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B81DDC-BCF1-4D49-9696-F81A787A35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05823" y="2160588"/>
            <a:ext cx="4185618" cy="576262"/>
          </a:xfrm>
        </p:spPr>
        <p:txBody>
          <a:bodyPr/>
          <a:lstStyle/>
          <a:p>
            <a:r>
              <a:rPr lang="en-US" dirty="0"/>
              <a:t>Illustration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6877F7-475C-4575-86A1-A5A8BC818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CE630-0EA0-4E4E-BCAD-A35B7C940039}" type="datetime8">
              <a:rPr lang="en-NG" smtClean="0"/>
              <a:t>09/24/2021 16:06</a:t>
            </a:fld>
            <a:endParaRPr lang="en-N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799170-EB37-4CFD-AC5B-F35DC3D75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MEDISON SPECIALIST WOMEN’S HOSPITAL, LEKKI</a:t>
            </a:r>
            <a:endParaRPr lang="en-N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094B72-28B6-4841-9C5F-BAB22D2F9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F90AB-DD3A-4F50-8483-7177BB2A1F9F}" type="slidenum">
              <a:rPr lang="en-NG" smtClean="0"/>
              <a:t>17</a:t>
            </a:fld>
            <a:endParaRPr lang="en-NG"/>
          </a:p>
        </p:txBody>
      </p:sp>
      <p:pic>
        <p:nvPicPr>
          <p:cNvPr id="10" name="Content Placeholder 9" descr="PDF] Sperm tail flexibility test: a simple test for selecting viable  spermatozoa for intracytoplasmic sperm injection from semen samples without  motile spermatozoa. | Semantic Scholar">
            <a:extLst>
              <a:ext uri="{FF2B5EF4-FFF2-40B4-BE49-F238E27FC236}">
                <a16:creationId xmlns:a16="http://schemas.microsoft.com/office/drawing/2014/main" id="{EF09A685-60D3-4381-B583-3FB53B35742D}"/>
              </a:ext>
            </a:extLst>
          </p:cNvPr>
          <p:cNvPicPr>
            <a:picLocks noGrp="1"/>
          </p:cNvPicPr>
          <p:nvPr>
            <p:ph sz="quarter" idx="4"/>
          </p:nvPr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99"/>
          <a:stretch/>
        </p:blipFill>
        <p:spPr bwMode="auto">
          <a:xfrm>
            <a:off x="5316238" y="2799920"/>
            <a:ext cx="2950467" cy="33051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682816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398D2-1E4D-42B4-B461-DAE4BCDB2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2000" dirty="0">
                <a:solidFill>
                  <a:schemeClr val="tx1"/>
                </a:solidFill>
              </a:rPr>
            </a:b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3100" b="1" dirty="0">
                <a:solidFill>
                  <a:schemeClr val="tx1"/>
                </a:solidFill>
              </a:rPr>
              <a:t>Chemical initiation of tail action (pentoxifylline and theophylline). </a:t>
            </a:r>
            <a:br>
              <a:rPr lang="en-US" sz="3600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2DE5AF8-EAC7-4DD6-B560-032AFCCC23B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Outcome of ICSI using pentoxifylline or theophylline to identify viable spermatozoa in patients with all immotile spermatozoa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M.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Javed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O.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Abdulrazzak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H.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Matrafi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S.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Najashi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H. Sufyan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400" dirty="0">
              <a:solidFill>
                <a:srgbClr val="505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400" dirty="0">
                <a:solidFill>
                  <a:srgbClr val="505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Pentoxifylline and Theophylline were added to ICSI drops and eggs were injected with motile or shaking sperm whenever available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400" dirty="0">
                <a:solidFill>
                  <a:srgbClr val="505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Theophylline is safe in identifying viable sperm for ICSI in cases of all non-motile sperm. Pentoxifylline resulted in significantly higher miscarriages.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DB5A933-C8CD-47B8-8F26-3EFE63968C4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Outcome of ICSI Cycles using Pentoxifylline or Theophylline to Identify Viable Spermatozoa in Patients with all Immotile Spermatozoa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October 2017Obstetrics &amp; Gynecology International Journal 8(1) DOI:10.15406/ogij.2017.08.00276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400" dirty="0">
              <a:solidFill>
                <a:srgbClr val="333333"/>
              </a:solidFill>
              <a:effectLst/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400" b="1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Conclusion</a:t>
            </a:r>
            <a:r>
              <a:rPr lang="en-US" sz="1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 These results indicate that theophylline is safe in identifying viable sperm for ICSI in cases with all non-motile sperm in fresh or frozen semen samples or those retrieved by surgical procedure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1817CB-B8E5-4AA1-9E27-8593C0EAD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5CC6B-68F1-4A68-A7D2-D79E89C4BC00}" type="datetime8">
              <a:rPr lang="en-NG" smtClean="0"/>
              <a:t>09/24/2021 16:06</a:t>
            </a:fld>
            <a:endParaRPr lang="en-N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B69D8C-7116-404A-9804-A395DADF1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MEDISON SPECIALIST WOMEN’S HOSPITAL, LEKKI</a:t>
            </a:r>
            <a:endParaRPr lang="en-NG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364915-F2EE-4896-808A-4EE100AAA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74BC-417F-4BE9-9444-53CE9B5E0854}" type="slidenum">
              <a:rPr lang="en-NG" smtClean="0"/>
              <a:pPr/>
              <a:t>18</a:t>
            </a:fld>
            <a:endParaRPr lang="en-NG" dirty="0"/>
          </a:p>
        </p:txBody>
      </p:sp>
    </p:spTree>
    <p:extLst>
      <p:ext uri="{BB962C8B-B14F-4D97-AF65-F5344CB8AC3E}">
        <p14:creationId xmlns:p14="http://schemas.microsoft.com/office/powerpoint/2010/main" val="253395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C4FBD-0D5C-493F-A53B-69493DDAE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249960"/>
            <a:ext cx="8596668" cy="68044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Pentoxifylline vs Theophylline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BECC527C-3BFF-4A3A-AD83-8762AFEF9F0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68470970"/>
              </p:ext>
            </p:extLst>
          </p:nvPr>
        </p:nvGraphicFramePr>
        <p:xfrm>
          <a:off x="677330" y="2660600"/>
          <a:ext cx="4649680" cy="33807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1210">
                  <a:extLst>
                    <a:ext uri="{9D8B030D-6E8A-4147-A177-3AD203B41FA5}">
                      <a16:colId xmlns:a16="http://schemas.microsoft.com/office/drawing/2014/main" val="794184273"/>
                    </a:ext>
                  </a:extLst>
                </a:gridCol>
                <a:gridCol w="581210">
                  <a:extLst>
                    <a:ext uri="{9D8B030D-6E8A-4147-A177-3AD203B41FA5}">
                      <a16:colId xmlns:a16="http://schemas.microsoft.com/office/drawing/2014/main" val="540104705"/>
                    </a:ext>
                  </a:extLst>
                </a:gridCol>
                <a:gridCol w="581210">
                  <a:extLst>
                    <a:ext uri="{9D8B030D-6E8A-4147-A177-3AD203B41FA5}">
                      <a16:colId xmlns:a16="http://schemas.microsoft.com/office/drawing/2014/main" val="3197536151"/>
                    </a:ext>
                  </a:extLst>
                </a:gridCol>
                <a:gridCol w="581210">
                  <a:extLst>
                    <a:ext uri="{9D8B030D-6E8A-4147-A177-3AD203B41FA5}">
                      <a16:colId xmlns:a16="http://schemas.microsoft.com/office/drawing/2014/main" val="1946969522"/>
                    </a:ext>
                  </a:extLst>
                </a:gridCol>
                <a:gridCol w="581210">
                  <a:extLst>
                    <a:ext uri="{9D8B030D-6E8A-4147-A177-3AD203B41FA5}">
                      <a16:colId xmlns:a16="http://schemas.microsoft.com/office/drawing/2014/main" val="1612064591"/>
                    </a:ext>
                  </a:extLst>
                </a:gridCol>
                <a:gridCol w="581210">
                  <a:extLst>
                    <a:ext uri="{9D8B030D-6E8A-4147-A177-3AD203B41FA5}">
                      <a16:colId xmlns:a16="http://schemas.microsoft.com/office/drawing/2014/main" val="1769126851"/>
                    </a:ext>
                  </a:extLst>
                </a:gridCol>
                <a:gridCol w="581210">
                  <a:extLst>
                    <a:ext uri="{9D8B030D-6E8A-4147-A177-3AD203B41FA5}">
                      <a16:colId xmlns:a16="http://schemas.microsoft.com/office/drawing/2014/main" val="2723263439"/>
                    </a:ext>
                  </a:extLst>
                </a:gridCol>
                <a:gridCol w="581210">
                  <a:extLst>
                    <a:ext uri="{9D8B030D-6E8A-4147-A177-3AD203B41FA5}">
                      <a16:colId xmlns:a16="http://schemas.microsoft.com/office/drawing/2014/main" val="2783808949"/>
                    </a:ext>
                  </a:extLst>
                </a:gridCol>
              </a:tblGrid>
              <a:tr h="125753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00" marR="52100" marT="65126" marB="48844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Male Age (Mean±SD)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00" marR="52100" marT="65126" marB="48844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Female Age (Mean±SD)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00" marR="52100" marT="65126" marB="48844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# ICSI (Mean±SD)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00" marR="52100" marT="65126" marB="48844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# Fert (Mean±SD)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00" marR="52100" marT="65126" marB="48844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# ET (Mean±SD)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00" marR="52100" marT="65126" marB="48844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Preg Bio # (%)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00" marR="52100" marT="65126" marB="48844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preg Clin #(%)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00" marR="52100" marT="65126" marB="48844" anchor="ctr"/>
                </a:tc>
                <a:extLst>
                  <a:ext uri="{0D108BD9-81ED-4DB2-BD59-A6C34878D82A}">
                    <a16:rowId xmlns:a16="http://schemas.microsoft.com/office/drawing/2014/main" val="3086864650"/>
                  </a:ext>
                </a:extLst>
              </a:tr>
              <a:tr h="70774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Pentoxifylline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00" marR="52100" marT="52100" marB="5210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38.3±11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00" marR="52100" marT="52100" marB="5210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32.2±6.4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00" marR="52100" marT="52100" marB="5210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9.0±6.6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00" marR="52100" marT="52100" marB="5210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4.5±3.6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00" marR="52100" marT="52100" marB="5210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2.0±0.7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00" marR="52100" marT="52100" marB="5210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11 (32.4)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00" marR="52100" marT="52100" marB="5210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 (20.6)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00" marR="52100" marT="52100" marB="52100" anchor="ctr"/>
                </a:tc>
                <a:extLst>
                  <a:ext uri="{0D108BD9-81ED-4DB2-BD59-A6C34878D82A}">
                    <a16:rowId xmlns:a16="http://schemas.microsoft.com/office/drawing/2014/main" val="886646894"/>
                  </a:ext>
                </a:extLst>
              </a:tr>
              <a:tr h="70774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Theophylline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00" marR="52100" marT="52100" marB="5210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39.2±10.7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00" marR="52100" marT="52100" marB="5210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31.5±6.1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00" marR="52100" marT="52100" marB="5210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8.4±5.0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00" marR="52100" marT="52100" marB="5210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3.6±2.7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00" marR="52100" marT="52100" marB="5210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2.0±0.7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00" marR="52100" marT="52100" marB="5210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26 (33)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00" marR="52100" marT="52100" marB="5210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17 (22)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00" marR="52100" marT="52100" marB="52100" anchor="ctr"/>
                </a:tc>
                <a:extLst>
                  <a:ext uri="{0D108BD9-81ED-4DB2-BD59-A6C34878D82A}">
                    <a16:rowId xmlns:a16="http://schemas.microsoft.com/office/drawing/2014/main" val="1193566831"/>
                  </a:ext>
                </a:extLst>
              </a:tr>
              <a:tr h="70774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Overall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00" marR="52100" marT="52100" marB="5210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38.9±10.7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00" marR="52100" marT="52100" marB="5210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31.7±6.2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00" marR="52100" marT="52100" marB="5210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8.6±5.6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00" marR="52100" marT="52100" marB="5210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3.9±3.0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00" marR="52100" marT="52100" marB="5210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2.0±0.7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00" marR="52100" marT="52100" marB="5210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37 (33)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00" marR="52100" marT="52100" marB="5210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24 (21)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00" marR="52100" marT="52100" marB="52100" anchor="ctr"/>
                </a:tc>
                <a:extLst>
                  <a:ext uri="{0D108BD9-81ED-4DB2-BD59-A6C34878D82A}">
                    <a16:rowId xmlns:a16="http://schemas.microsoft.com/office/drawing/2014/main" val="3728644562"/>
                  </a:ext>
                </a:extLst>
              </a:tr>
            </a:tbl>
          </a:graphicData>
        </a:graphic>
      </p:graphicFrame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0172F4-3624-4440-BE75-DE6F382FF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CE630-0EA0-4E4E-BCAD-A35B7C940039}" type="datetime8">
              <a:rPr lang="en-NG" smtClean="0"/>
              <a:t>09/24/2021 16:43</a:t>
            </a:fld>
            <a:endParaRPr lang="en-N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0C818B-B208-456C-81AF-5E00E5DCA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MEDISON SPECIALIST WOMEN’S HOSPITAL, LEKKI</a:t>
            </a:r>
            <a:endParaRPr lang="en-N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6DBCE6-CB23-4DEE-BD6E-B0B2DCA47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F90AB-DD3A-4F50-8483-7177BB2A1F9F}" type="slidenum">
              <a:rPr lang="en-NG" smtClean="0"/>
              <a:t>19</a:t>
            </a:fld>
            <a:endParaRPr lang="en-NG"/>
          </a:p>
        </p:txBody>
      </p:sp>
      <p:pic>
        <p:nvPicPr>
          <p:cNvPr id="1026" name="Picture 2" descr="Outcome of ICSI Cycles using Pentoxifylline or Theophylline to Identify  Viable Spermatozoa in Patients with all Immotile Spermatozoa - MedCrave  online">
            <a:extLst>
              <a:ext uri="{FF2B5EF4-FFF2-40B4-BE49-F238E27FC236}">
                <a16:creationId xmlns:a16="http://schemas.microsoft.com/office/drawing/2014/main" id="{31F4A0ED-6496-4811-8BC6-2703C25B1F4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010" y="2390862"/>
            <a:ext cx="3842158" cy="328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590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971F7-DDAC-41B7-94AC-60F818DAE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71" y="1253647"/>
            <a:ext cx="3594836" cy="625488"/>
          </a:xfrm>
        </p:spPr>
        <p:txBody>
          <a:bodyPr>
            <a:normAutofit fontScale="90000"/>
          </a:bodyPr>
          <a:lstStyle/>
          <a:p>
            <a:r>
              <a:rPr lang="en-GB" sz="3600" dirty="0">
                <a:latin typeface="Lucida Fax" pitchFamily="18" charset="0"/>
                <a:ea typeface="Lucida Fax" pitchFamily="18" charset="0"/>
                <a:cs typeface="Lucida Fax" pitchFamily="18" charset="0"/>
              </a:rPr>
              <a:t>INTRODUCTION</a:t>
            </a:r>
            <a:br>
              <a:rPr lang="en-GB" sz="3600" dirty="0">
                <a:latin typeface="Lucida Fax" pitchFamily="18" charset="0"/>
                <a:ea typeface="Lucida Fax" pitchFamily="18" charset="0"/>
                <a:cs typeface="Lucida Fax" pitchFamily="18" charset="0"/>
              </a:rPr>
            </a:br>
            <a:endParaRPr lang="en-US" dirty="0"/>
          </a:p>
        </p:txBody>
      </p:sp>
      <p:sp>
        <p:nvSpPr>
          <p:cNvPr id="7170" name="Text Placeholder 1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285750" indent="-285750" algn="just">
              <a:buFont typeface="Arial" charset="0"/>
              <a:buChar char="•"/>
            </a:pP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incidence of azoospermia is estimated to be 1.9% </a:t>
            </a:r>
            <a:r>
              <a:rPr lang="en-US" sz="180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the general population and 15% of infertile men</a:t>
            </a:r>
            <a:r>
              <a:rPr lang="en-US" sz="180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Azoospermia can be Obstructive (OA) or Non-Obstructive (NOA). </a:t>
            </a:r>
          </a:p>
          <a:p>
            <a:pPr marL="285750" indent="-285750" algn="just">
              <a:buFont typeface="Arial" charset="0"/>
              <a:buChar char="•"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 </a:t>
            </a:r>
            <a:r>
              <a:rPr lang="en-US" sz="18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treatments can be focused on obtaining adequate sperm samples for ICSI these sperm cells can be collected via the vasal, epididymal, or testicular aspiration.</a:t>
            </a:r>
          </a:p>
          <a:p>
            <a:pPr marL="285750" indent="-285750" algn="just">
              <a:buFont typeface="Arial" charset="0"/>
              <a:buChar char="•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charset="0"/>
              <a:buChar char="•"/>
            </a:pPr>
            <a:endParaRPr lang="en-US" sz="2000" b="0" dirty="0">
              <a:solidFill>
                <a:schemeClr val="tx1"/>
              </a:solidFill>
              <a:latin typeface="Lucida Fax" pitchFamily="18" charset="0"/>
              <a:ea typeface="Lucida Fax" pitchFamily="18" charset="0"/>
              <a:cs typeface="Lucida Fax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0741F46-EF53-4C82-B10F-A1CDA94B3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266737"/>
            <a:ext cx="8596668" cy="73823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Laser-assisted immotile sperm selection</a:t>
            </a:r>
            <a:br>
              <a:rPr lang="en-US" sz="3600" dirty="0"/>
            </a:b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1785F82-C7A7-46B9-95B4-084AEE244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007029"/>
          </a:xfrm>
        </p:spPr>
        <p:txBody>
          <a:bodyPr/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b="1" kern="1800" dirty="0">
                <a:solidFill>
                  <a:schemeClr val="tx1"/>
                </a:solidFill>
                <a:effectLst/>
                <a:latin typeface="Merriweather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Successful pregnancy following laser-assisted selection of viable but immotile spermatozoa for intracytoplasmic sperm injection: A report of 2 cases]</a:t>
            </a: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Huan-</a:t>
            </a:r>
            <a:r>
              <a:rPr lang="en-US" sz="1800" u="sng" dirty="0" err="1">
                <a:solidFill>
                  <a:schemeClr val="tx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hua</a:t>
            </a:r>
            <a:r>
              <a:rPr lang="en-US" sz="1800" u="sng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Chen</a:t>
            </a:r>
            <a:r>
              <a:rPr lang="en-US" sz="18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1800" u="sng" dirty="0" err="1">
                <a:solidFill>
                  <a:schemeClr val="tx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Gui-xue</a:t>
            </a:r>
            <a:r>
              <a:rPr lang="en-US" sz="1800" u="sng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Feng</a:t>
            </a:r>
            <a:r>
              <a:rPr lang="en-US" sz="18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1800" u="sng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 Zhang</a:t>
            </a:r>
            <a:r>
              <a:rPr lang="en-US" sz="18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1800" u="sng" dirty="0" err="1">
                <a:solidFill>
                  <a:schemeClr val="tx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Jin</a:t>
            </a:r>
            <a:r>
              <a:rPr lang="en-US" sz="1800" u="sng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-hui Shu</a:t>
            </a:r>
            <a:r>
              <a:rPr lang="en-US" sz="18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1800" u="sng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Xian-you Gan</a:t>
            </a:r>
            <a:r>
              <a:rPr lang="en-US" sz="18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1800" u="sng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Hong Zhou</a:t>
            </a:r>
            <a:r>
              <a:rPr lang="en-US" sz="18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1800" u="sng" dirty="0" err="1">
                <a:solidFill>
                  <a:schemeClr val="tx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Ruo-yun</a:t>
            </a:r>
            <a:r>
              <a:rPr lang="en-US" sz="1800" u="sng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Lin</a:t>
            </a: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b="1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Conclusion: </a:t>
            </a:r>
            <a:r>
              <a:rPr lang="en-US" sz="18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Noncontact diode laser is a useful alternative for the assessment of sperm viability, which may help to achieve successful pregnancy.</a:t>
            </a: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9A41FC-5CDD-4ED0-9FF0-DA5EB393B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CE630-0EA0-4E4E-BCAD-A35B7C940039}" type="datetime8">
              <a:rPr lang="en-NG" smtClean="0"/>
              <a:t>09/24/2021 16:06</a:t>
            </a:fld>
            <a:endParaRPr lang="en-N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47BD7C-53EB-4EEC-ABDB-D6C7E2C19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MEDISON SPECIALIST WOMEN’S HOSPITAL, LEKKI</a:t>
            </a:r>
            <a:endParaRPr lang="en-N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B646C2-F077-4132-9C18-7EA019503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F90AB-DD3A-4F50-8483-7177BB2A1F9F}" type="slidenum">
              <a:rPr lang="en-NG" smtClean="0"/>
              <a:t>20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17822782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A4E651F-F9A4-46E4-A9DC-60A803C11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634" y="1205346"/>
            <a:ext cx="8596668" cy="1039091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HOW TO PROCESS SSC SEMEN SAMPLE FOR ICSI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A19E811-1ED7-4F7D-A388-18BF8F59E6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0434" y="3429000"/>
            <a:ext cx="8749068" cy="2868671"/>
          </a:xfrm>
        </p:spPr>
        <p:txBody>
          <a:bodyPr>
            <a:normAutofit fontScale="55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Mechanical homogenization of surgically collected samples using scapple blade, needles, glass slides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Rinse the homogenate in sperm preparation media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Check for motility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Communicate with the doctor to either close or move to the next testis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move the homogenate into tubes from the processing culture dish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Label the tube appropriately and recommend the best tube for loading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Load the sample into the lagoon of the Injection dish for ICSI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5248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152D519-8D02-41A3-96AB-EF8EF4264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228858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WHAT NEXT WHEN SSC FAILS ????? 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F1DDAF4-BB7C-4D7E-9603-6BDDD71A1E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5823" y="2340441"/>
            <a:ext cx="8596668" cy="2950168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/>
              <a:t>Counsel the patient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/>
              <a:t>If donor sperm had been chosen, ICSI with the selected Donor sperm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/>
              <a:t>Cryopreservation of Oocyte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/>
              <a:t>Failed cycle discussion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BC6DC1-290A-40E0-9BE6-5A284CDE0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D623-906B-4E40-9E89-EC35C2E6EE75}" type="datetime8">
              <a:rPr lang="en-NG" smtClean="0"/>
              <a:t>09/24/2021 16:06</a:t>
            </a:fld>
            <a:endParaRPr lang="en-NG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EBCB77-733D-44E5-8001-267C9643C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MEDISON SPECIALIST WOMEN’S HOSPITAL, LEKKI</a:t>
            </a:r>
            <a:endParaRPr lang="en-N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01E208-E0AF-45F6-AE3B-6D8B96AD5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F90AB-DD3A-4F50-8483-7177BB2A1F9F}" type="slidenum">
              <a:rPr lang="en-NG" smtClean="0"/>
              <a:t>22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2930217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DE2ABE-8C9B-4852-A4BF-D69FC9491B8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278384" y="193676"/>
            <a:ext cx="4865615" cy="712336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HANDS-ON NUGGETS AND SUGGESTIONS FOR SUCCESSFUL SSC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3CABB1-7F80-4DA8-9BB2-0D5EFFC2077F}"/>
              </a:ext>
            </a:extLst>
          </p:cNvPr>
          <p:cNvSpPr txBox="1"/>
          <p:nvPr/>
        </p:nvSpPr>
        <p:spPr>
          <a:xfrm>
            <a:off x="1524000" y="1112087"/>
            <a:ext cx="6084168" cy="56072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 sure you have a good surgeon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Wash the sample well before homogenizing the sample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a typeface="Calibri" panose="020F0502020204030204" pitchFamily="34" charset="0"/>
                <a:cs typeface="Calibri" panose="020F0502020204030204" pitchFamily="34" charset="0"/>
              </a:rPr>
              <a:t>Incubate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sample in media </a:t>
            </a:r>
            <a:r>
              <a:rPr lang="en-US" sz="2400" dirty="0"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 about 2 hours before loading into ICSI dish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Load step wisely, avoid the edge of the lagoon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not drag your needle in the lagoon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When you see a sperm cell twitch or move pick it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Make sure you clean the sperm cell in PVP before slashing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Pick your sperm cells before loading the eggs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Play music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5255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03BDA31-ED29-4D53-84AB-194F5F355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16" y="1413164"/>
            <a:ext cx="8471976" cy="4419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70E314-1E21-43DD-98F9-4D5900BBA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D623-906B-4E40-9E89-EC35C2E6EE75}" type="datetime8">
              <a:rPr lang="en-NG" smtClean="0"/>
              <a:t>09/24/2021 16:06</a:t>
            </a:fld>
            <a:endParaRPr lang="en-N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6223B6-B8EC-4EB5-963D-7BD528834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MEDISON SPECIALIST WOMEN’S HOSPITAL, LEKKI</a:t>
            </a:r>
            <a:endParaRPr lang="en-N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0E6F37-C893-4825-A4CD-13EBE8BB1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F90AB-DD3A-4F50-8483-7177BB2A1F9F}" type="slidenum">
              <a:rPr lang="en-NG" smtClean="0"/>
              <a:t>24</a:t>
            </a:fld>
            <a:endParaRPr lang="en-NG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C126BE-A18B-47EA-BDB5-0E7300E788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97" r="12386"/>
          <a:stretch/>
        </p:blipFill>
        <p:spPr>
          <a:xfrm>
            <a:off x="1039090" y="1025236"/>
            <a:ext cx="8234911" cy="480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6038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6BF489-C618-4C08-8851-1BA4C61C7E8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418441" y="791070"/>
            <a:ext cx="5234731" cy="630238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3200" dirty="0"/>
              <a:t>CLINICAL FINDINGS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D8E282-C6E6-4451-9B73-CC9CD7B1E55E}"/>
              </a:ext>
            </a:extLst>
          </p:cNvPr>
          <p:cNvSpPr txBox="1"/>
          <p:nvPr/>
        </p:nvSpPr>
        <p:spPr>
          <a:xfrm>
            <a:off x="2097248" y="1669409"/>
            <a:ext cx="52347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Data from 5 IVF laboratories in Nigeria</a:t>
            </a:r>
          </a:p>
          <a:p>
            <a:r>
              <a:rPr lang="en-US" sz="1600" dirty="0"/>
              <a:t>40 cases from 2019 – 2021</a:t>
            </a:r>
          </a:p>
          <a:p>
            <a:r>
              <a:rPr lang="en-US" sz="1600" dirty="0"/>
              <a:t>Success rate for Surgical Sperm collection is 90%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F01B62-6DBE-4D2C-A308-E6BDC91B1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2528" y="2812161"/>
            <a:ext cx="6825971" cy="368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8486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Placeholder 2"/>
          <p:cNvSpPr>
            <a:spLocks noGrp="1"/>
          </p:cNvSpPr>
          <p:nvPr>
            <p:ph type="body" sz="quarter" idx="4294967295"/>
          </p:nvPr>
        </p:nvSpPr>
        <p:spPr bwMode="auto">
          <a:xfrm>
            <a:off x="3749879" y="359095"/>
            <a:ext cx="5422084" cy="40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  <a:normAutofit fontScale="77500" lnSpcReduction="20000"/>
          </a:bodyPr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GB" sz="3200" dirty="0">
                <a:latin typeface="Lucida Fax" pitchFamily="18" charset="0"/>
                <a:ea typeface="Lucida Fax" pitchFamily="18" charset="0"/>
                <a:cs typeface="Lucida Fax" pitchFamily="18" charset="0"/>
              </a:rPr>
              <a:t>DISCUSSION</a:t>
            </a:r>
            <a:r>
              <a:rPr lang="en-GB" dirty="0">
                <a:latin typeface="Lucida Fax" pitchFamily="18" charset="0"/>
                <a:ea typeface="Lucida Fax" pitchFamily="18" charset="0"/>
                <a:cs typeface="Lucida Fax" pitchFamily="18" charset="0"/>
              </a:rPr>
              <a:t> </a:t>
            </a:r>
            <a:endParaRPr lang="en-GB" sz="2400" dirty="0">
              <a:latin typeface="Lucida Fax" pitchFamily="18" charset="0"/>
              <a:ea typeface="Lucida Fax" pitchFamily="18" charset="0"/>
              <a:cs typeface="Lucida Fax" pitchFamily="18" charset="0"/>
            </a:endParaRPr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1524000" y="939800"/>
            <a:ext cx="5940152" cy="5918200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Low FSH, age and size of the testis are indicative of a successful SSC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success of SSR is largely dependent on the skill of the Surgeon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Micro-TESE is the most reliable option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Identification of the seminiferous tubules is key to a successful SSR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NOA and OA SSR option should be explored before offering any patient Donor Sperm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SSR sperm cells give rise to healthy babies.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Laser, osmotic swelling test, sperm flexibility test and the use of chemicals are effective methods to test vitality in the absence of motility for SSC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ct val="20000"/>
              </a:spcBef>
              <a:buFontTx/>
              <a:buChar char="-"/>
              <a:defRPr/>
            </a:pPr>
            <a:endParaRPr lang="en-US" sz="4000" dirty="0">
              <a:latin typeface="Lucida Fax"/>
              <a:cs typeface="Lucida Fax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5275CB-C99F-472F-BECE-118BA2735F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3" t="4308" r="14335" b="5692"/>
          <a:stretch/>
        </p:blipFill>
        <p:spPr>
          <a:xfrm>
            <a:off x="7464152" y="939800"/>
            <a:ext cx="3203848" cy="5297512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Placeholder 2"/>
          <p:cNvSpPr>
            <a:spLocks noGrp="1"/>
          </p:cNvSpPr>
          <p:nvPr>
            <p:ph type="body" sz="quarter" idx="4294967295"/>
          </p:nvPr>
        </p:nvSpPr>
        <p:spPr bwMode="auto">
          <a:xfrm>
            <a:off x="3513968" y="398638"/>
            <a:ext cx="5588087" cy="683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GB" sz="3200" dirty="0">
                <a:latin typeface="Lucida Fax" pitchFamily="18" charset="0"/>
                <a:ea typeface="Lucida Fax" pitchFamily="18" charset="0"/>
                <a:cs typeface="Lucida Fax" pitchFamily="18" charset="0"/>
              </a:rPr>
              <a:t>CONCLUSION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470115" y="1227748"/>
            <a:ext cx="9144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/>
              <a:t>Micro-TESE is the most efficient method for retrieving sperm but requires special expertise and can be traumatic for the testes.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32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/>
              <a:t>SSC cycles have fairly similar results to compared ejaculated sperm cycles.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32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/>
              <a:t>Unsuccessful sperm retrieval has both financial and emotional implications, therefore the client should be counseled on the outcome of the sperm retrieval.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850404" y="1100381"/>
            <a:ext cx="3889375" cy="4386020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514350" indent="-51435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Nagy Z, Liu J, Cecile J, Silber S,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Devroey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P, Van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Steirteghem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A. Using 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ejaculated, fresh, and frozen-thawed epididymal and testicular spermatozoa gives rise to comparable results after intracytoplasmic sperm injection.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Fertil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Steril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1995;63:808-15.</a:t>
            </a:r>
          </a:p>
          <a:p>
            <a:pPr marL="514350" indent="-51435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/>
            </a:pP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Temple-Smith PD, Southwick GJ, Yates CA, Trounson AO, de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Kretser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DM.  Human pregnancy by in vitro fertilization (IVF) using sperm aspirated  from the epididymis. J In Vitro Fert Embryo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Transf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1985;2:119-22.</a:t>
            </a:r>
          </a:p>
          <a:p>
            <a:pPr marL="514350" indent="-51435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/>
            </a:pP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Patrizio P, Silber S, Ord T,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Balmaceda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JP, Asch RH. Two births after microsurgical sperm aspiration in congenital absence of vas deferens. Lancet 1988;2:1364.</a:t>
            </a:r>
          </a:p>
          <a:p>
            <a:pPr marL="514350" indent="-51435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/>
            </a:pP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Shah RS. Operative sperm retrieval for ART. In: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Goenka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ML,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Goenka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D, editors. Recent Advances in Infertility Management. Guwahati: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Goenka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2001. p. 179-83.</a:t>
            </a:r>
          </a:p>
          <a:p>
            <a:pPr marL="514350" indent="-51435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/>
            </a:pP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Shrivastav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P, Nadkarni P,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Wensvoort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S, Craft I. Percutaneous epididymal sperm aspiration for obstructive azoospermia. Hum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Reprod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1994;9:2058-61.</a:t>
            </a:r>
          </a:p>
          <a:p>
            <a:pPr marL="514350" indent="-51435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/>
            </a:pP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Craft I, Bennett V, Nicholson N.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Fertilising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ability of testicular spermatozoa. Lancet 1993;342:864. </a:t>
            </a:r>
          </a:p>
          <a:p>
            <a:pPr marL="514350" indent="-51435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/>
            </a:pP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Schoysman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R,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Vanderzwalmen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P,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Nijs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M, Segal L, Segal-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Bertin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G,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Geerts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L, et al.   Pregnancy after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fertilisation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 human testicular spermatozoa. Lancet 1993;342:1237.</a:t>
            </a:r>
          </a:p>
          <a:p>
            <a:pPr marL="514350" indent="-51435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/>
            </a:pP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Devroey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P, Liu J, Nagy Z,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Tournaye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H, Silber SJ, Van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Steirteghem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AC. Normal fertilization of human oocytes after testicular sperm extraction and intracytoplasmic sperm injection.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Fertil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Steril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1994;62:639-41. </a:t>
            </a:r>
          </a:p>
          <a:p>
            <a:pPr marL="514350" indent="-51435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/>
            </a:pP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Devroey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P, Liu J, Nagy Z,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Goossens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A,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Tournaye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H, Camus M, et al. Pregnancies after testicular sperm extraction and intracytoplasmic sperm injection in non-obstructive azoospermia. Hum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Reprod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1995;10:1457-60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32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C7C3C01-0221-41EC-B3C1-1AE3182FCD2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110605" y="304567"/>
            <a:ext cx="2592388" cy="40481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b="1" dirty="0"/>
              <a:t>REFERENCES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4524F0-6C0B-42B3-8582-9616556BC42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079972" y="822370"/>
            <a:ext cx="4121471" cy="5213260"/>
          </a:xfrm>
          <a:prstGeom prst="rect">
            <a:avLst/>
          </a:prstGeom>
        </p:spPr>
        <p:txBody>
          <a:bodyPr/>
          <a:lstStyle/>
          <a:p>
            <a:pPr marL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 startAt="8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10.  Schlegel PN, </a:t>
            </a:r>
            <a:r>
              <a:rPr lang="en-US" sz="1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LM. Physiological consequences of testicular sperm extraction. Hum </a:t>
            </a:r>
            <a:r>
              <a:rPr lang="en-US" sz="1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Reprod</a:t>
            </a: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1997;12:1688-92.</a:t>
            </a:r>
          </a:p>
          <a:p>
            <a:pPr marL="228600" indent="-2286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 startAt="8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Ron-El R, Strauss S, </a:t>
            </a:r>
            <a:r>
              <a:rPr lang="en-US" sz="1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Friedler</a:t>
            </a: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S, </a:t>
            </a:r>
            <a:r>
              <a:rPr lang="en-US" sz="1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Strassburger</a:t>
            </a: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D, Komarovsky D, Raziel A. Serial sonography and </a:t>
            </a:r>
            <a:r>
              <a:rPr lang="en-US" sz="1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colour</a:t>
            </a: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flow Doppler imaging following testicular and epididymal sperm extraction. Hum </a:t>
            </a:r>
            <a:r>
              <a:rPr lang="en-US" sz="1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Reprod</a:t>
            </a: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1998;13:3390-3</a:t>
            </a:r>
          </a:p>
          <a:p>
            <a:pPr marL="228600" indent="-2286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 startAt="8"/>
            </a:pPr>
            <a:r>
              <a:rPr lang="en-US" sz="1100" dirty="0"/>
              <a:t>Schlegel PN, Li PS. Microdissection TESE: Sperm retrieval in non-obstructive azoospermia. Hum </a:t>
            </a:r>
            <a:r>
              <a:rPr lang="en-US" sz="1100" dirty="0" err="1"/>
              <a:t>Reprod</a:t>
            </a:r>
            <a:r>
              <a:rPr lang="en-US" sz="1100" dirty="0"/>
              <a:t> Update 1998;4:439.</a:t>
            </a:r>
          </a:p>
          <a:p>
            <a:pPr marL="228600" indent="-2286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 startAt="8"/>
            </a:pPr>
            <a:r>
              <a:rPr lang="en-US" sz="1100" dirty="0"/>
              <a:t> </a:t>
            </a:r>
            <a:r>
              <a:rPr lang="en-US" sz="1100" dirty="0" err="1"/>
              <a:t>Belenky</a:t>
            </a:r>
            <a:r>
              <a:rPr lang="en-US" sz="1100" dirty="0"/>
              <a:t> A, </a:t>
            </a:r>
            <a:r>
              <a:rPr lang="en-US" sz="1100" dirty="0" err="1"/>
              <a:t>Avrech</a:t>
            </a:r>
            <a:r>
              <a:rPr lang="en-US" sz="1100" dirty="0"/>
              <a:t> O, </a:t>
            </a:r>
            <a:r>
              <a:rPr lang="en-US" sz="1100" dirty="0" err="1"/>
              <a:t>Bachar</a:t>
            </a:r>
            <a:r>
              <a:rPr lang="en-US" sz="1100" dirty="0"/>
              <a:t> G, Zuckerman Z, Ben Rafael Z, Fisch B, et al. Ultrasound-guided testicular sperm aspiration in azoospermic patients: A new sperm retrieval method for intracytoplasmic sperm injection. J Clin Ultrasound 2001;29:339-43.</a:t>
            </a:r>
          </a:p>
          <a:p>
            <a:pPr marL="228600" indent="-2286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 startAt="8"/>
            </a:pPr>
            <a:r>
              <a:rPr lang="en-US" sz="1100" dirty="0"/>
              <a:t>Herwig R, </a:t>
            </a:r>
            <a:r>
              <a:rPr lang="en-US" sz="1100" dirty="0" err="1"/>
              <a:t>Tosun</a:t>
            </a:r>
            <a:r>
              <a:rPr lang="en-US" sz="1100" dirty="0"/>
              <a:t> K, Schuster A, </a:t>
            </a:r>
            <a:r>
              <a:rPr lang="en-US" sz="1100" dirty="0" err="1"/>
              <a:t>Rehder</a:t>
            </a:r>
            <a:r>
              <a:rPr lang="en-US" sz="1100" dirty="0"/>
              <a:t> P, </a:t>
            </a:r>
            <a:r>
              <a:rPr lang="en-US" sz="1100" dirty="0" err="1"/>
              <a:t>Glodny</a:t>
            </a:r>
            <a:r>
              <a:rPr lang="en-US" sz="1100" dirty="0"/>
              <a:t> B, </a:t>
            </a:r>
            <a:r>
              <a:rPr lang="en-US" sz="1100" dirty="0" err="1"/>
              <a:t>Wildt</a:t>
            </a:r>
            <a:r>
              <a:rPr lang="en-US" sz="1100" dirty="0"/>
              <a:t> L, et al. Tissue perfusion-controlled guided biopsies are essential for the outcome of testicular sperm extraction. </a:t>
            </a:r>
            <a:r>
              <a:rPr lang="en-US" sz="1100" dirty="0" err="1"/>
              <a:t>Fertil</a:t>
            </a:r>
            <a:r>
              <a:rPr lang="en-US" sz="1100" dirty="0"/>
              <a:t> </a:t>
            </a:r>
            <a:r>
              <a:rPr lang="en-US" sz="1100" dirty="0" err="1"/>
              <a:t>Steril</a:t>
            </a:r>
            <a:r>
              <a:rPr lang="en-US" sz="1100" dirty="0"/>
              <a:t> 2007;87:1071-6.</a:t>
            </a:r>
          </a:p>
          <a:p>
            <a:pPr marL="228600" indent="-2286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 startAt="8"/>
            </a:pPr>
            <a:r>
              <a:rPr lang="en-US" sz="1100" dirty="0" err="1"/>
              <a:t>Verheyen</a:t>
            </a:r>
            <a:r>
              <a:rPr lang="en-US" sz="1100" dirty="0"/>
              <a:t> G, Joris H, Crits K, Nagy Z, </a:t>
            </a:r>
            <a:r>
              <a:rPr lang="en-US" sz="1100" dirty="0" err="1"/>
              <a:t>Tournaye</a:t>
            </a:r>
            <a:r>
              <a:rPr lang="en-US" sz="1100" dirty="0"/>
              <a:t> H, Van </a:t>
            </a:r>
            <a:r>
              <a:rPr lang="en-US" sz="1100" dirty="0" err="1"/>
              <a:t>Steirteghem</a:t>
            </a:r>
            <a:r>
              <a:rPr lang="en-US" sz="1100" dirty="0"/>
              <a:t> A. </a:t>
            </a:r>
            <a:r>
              <a:rPr lang="en-US" sz="1100" dirty="0" err="1"/>
              <a:t>Comparision</a:t>
            </a:r>
            <a:r>
              <a:rPr lang="en-US" sz="1100" dirty="0"/>
              <a:t> of different hypo-osmotic swelling solutions to select viable immotile spermatozoa for potential use in intracytoplasmic sperm injection. Hum </a:t>
            </a:r>
            <a:r>
              <a:rPr lang="en-US" sz="1100" dirty="0" err="1"/>
              <a:t>Reprod</a:t>
            </a:r>
            <a:r>
              <a:rPr lang="en-US" sz="1100" dirty="0"/>
              <a:t> Update 1997;3:195-203.</a:t>
            </a:r>
          </a:p>
          <a:p>
            <a:pPr marL="228600" indent="-2286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 startAt="8"/>
            </a:pPr>
            <a:r>
              <a:rPr lang="en-US" sz="1100" dirty="0" err="1"/>
              <a:t>Tournaye</a:t>
            </a:r>
            <a:r>
              <a:rPr lang="en-US" sz="1100" dirty="0"/>
              <a:t> H, Liu J, Nagy Z, </a:t>
            </a:r>
            <a:r>
              <a:rPr lang="en-US" sz="1100" dirty="0" err="1"/>
              <a:t>Verheyen</a:t>
            </a:r>
            <a:r>
              <a:rPr lang="en-US" sz="1100" dirty="0"/>
              <a:t> G, Van </a:t>
            </a:r>
            <a:r>
              <a:rPr lang="en-US" sz="1100" dirty="0" err="1"/>
              <a:t>Steirteghem</a:t>
            </a:r>
            <a:r>
              <a:rPr lang="en-US" sz="1100" dirty="0"/>
              <a:t> A, </a:t>
            </a:r>
            <a:r>
              <a:rPr lang="en-US" sz="1100" dirty="0" err="1"/>
              <a:t>Devroey</a:t>
            </a:r>
            <a:r>
              <a:rPr lang="en-US" sz="1100" dirty="0"/>
              <a:t> P. The use of testicular sperm for intracytoplasmic sperm injection in patients with </a:t>
            </a:r>
            <a:r>
              <a:rPr lang="en-US" sz="1100" dirty="0" err="1"/>
              <a:t>necrozoospermia</a:t>
            </a:r>
            <a:r>
              <a:rPr lang="en-US" sz="1100" dirty="0"/>
              <a:t>. </a:t>
            </a:r>
            <a:r>
              <a:rPr lang="en-US" sz="1100" dirty="0" err="1"/>
              <a:t>Fertil</a:t>
            </a:r>
            <a:r>
              <a:rPr lang="en-US" sz="1100" dirty="0"/>
              <a:t> </a:t>
            </a:r>
            <a:r>
              <a:rPr lang="en-US" sz="1100" dirty="0" err="1"/>
              <a:t>Steril</a:t>
            </a:r>
            <a:r>
              <a:rPr lang="en-US" sz="1100" dirty="0"/>
              <a:t> 1996;66:331-</a:t>
            </a:r>
          </a:p>
        </p:txBody>
      </p:sp>
    </p:spTree>
    <p:extLst>
      <p:ext uri="{BB962C8B-B14F-4D97-AF65-F5344CB8AC3E}">
        <p14:creationId xmlns:p14="http://schemas.microsoft.com/office/powerpoint/2010/main" val="30672580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17D03F5-3A72-4B0E-BF90-F32B698F8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82" y="2493817"/>
            <a:ext cx="9357129" cy="2244438"/>
          </a:xfrm>
        </p:spPr>
        <p:txBody>
          <a:bodyPr/>
          <a:lstStyle/>
          <a:p>
            <a:r>
              <a:rPr lang="en-US" sz="5400" dirty="0"/>
              <a:t>   THANK YOU FOR LISTENING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9">
            <a:extLst>
              <a:ext uri="{FF2B5EF4-FFF2-40B4-BE49-F238E27FC236}">
                <a16:creationId xmlns:a16="http://schemas.microsoft.com/office/drawing/2014/main" id="{096E5525-EAA1-4BA4-BACC-6E08FDB2F5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1914554"/>
              </p:ext>
            </p:extLst>
          </p:nvPr>
        </p:nvGraphicFramePr>
        <p:xfrm>
          <a:off x="4760461" y="514924"/>
          <a:ext cx="4513541" cy="5526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40AA58-0B80-48E6-8CC0-82A23CC5620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3600" cap="all" dirty="0">
                <a:solidFill>
                  <a:schemeClr val="tx1"/>
                </a:solidFill>
              </a:rPr>
              <a:t>Learning objectives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0966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AAF2F-B14E-4242-AC0C-DA2DCECE0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431762"/>
          </a:xfrm>
        </p:spPr>
        <p:txBody>
          <a:bodyPr/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			</a:t>
            </a:r>
            <a:br>
              <a:rPr lang="en-US" dirty="0"/>
            </a:br>
            <a:r>
              <a:rPr lang="en-US" sz="5400" dirty="0"/>
              <a:t>			QUESTIONS?????????????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146CEB-F517-4FE1-91A6-862C4F355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BE087-C6AE-4618-B28F-B0934D37D5D2}" type="datetime8">
              <a:rPr lang="en-NG" smtClean="0"/>
              <a:t>09/24/2021 16:06</a:t>
            </a:fld>
            <a:endParaRPr lang="en-N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7361AE-CDAE-41F4-AC4D-50EF32C92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MEDISON SPECIALIST WOMEN’S HOSPAL, LEKKI</a:t>
            </a:r>
            <a:endParaRPr lang="en-NG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D245C7-FC56-4581-9F9D-E4AB46174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F90AB-DD3A-4F50-8483-7177BB2A1F9F}" type="slidenum">
              <a:rPr lang="en-NG" smtClean="0"/>
              <a:t>30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4223147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51726F37-56FB-4E7C-8FD5-584419051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242" y="681960"/>
            <a:ext cx="9433491" cy="1570962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AZOOSPERMIA AND ITS DIAGNOSIS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16ADA93-DAD1-44EF-A8E8-01EFC539B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0242" y="1612456"/>
            <a:ext cx="8933761" cy="3999911"/>
          </a:xfrm>
        </p:spPr>
        <p:txBody>
          <a:bodyPr>
            <a:normAutofit/>
          </a:bodyPr>
          <a:lstStyle/>
          <a:p>
            <a:r>
              <a:rPr lang="en-US" sz="2400" dirty="0"/>
              <a:t>Azoospermia simple put is the total absence of sperm cells in seminal fluid, it can be diagnosed by: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At least two Seminal fluid Assessment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PHYSICAL EXAMINATION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HORMONAL ASSAY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DISCUSSION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COUNSELLING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61153A-C27A-4A6E-94CE-881B6E033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749F5-C5B7-4F98-9DD7-04D433FDE013}" type="datetime8">
              <a:rPr lang="en-NG" smtClean="0"/>
              <a:t>09/24/2021 16:06</a:t>
            </a:fld>
            <a:endParaRPr lang="en-N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A72C5C-D7C7-4382-86C5-C5DDAD36A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MEDISON SPECIALIST WOMEN’S HOSPITAL, LEKKI</a:t>
            </a:r>
            <a:endParaRPr lang="en-NG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FE8252-7501-4238-B1D1-6CFF9A100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F90AB-DD3A-4F50-8483-7177BB2A1F9F}" type="slidenum">
              <a:rPr lang="en-NG" smtClean="0"/>
              <a:t>4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3663705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0" y="1035586"/>
            <a:ext cx="6408738" cy="5777964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  <a:defRPr/>
            </a:pPr>
            <a:endParaRPr lang="en-US" sz="2400" b="0" dirty="0"/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  <a:defRPr/>
            </a:pPr>
            <a:endParaRPr lang="en-US" sz="2400" b="0" dirty="0"/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  <a:defRPr/>
            </a:pPr>
            <a:endParaRPr lang="en-US" sz="2400" b="0" dirty="0"/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en-US" sz="2400" b="0" dirty="0"/>
              <a:t>PESA - Percutaneous epididymal sperm aspiration</a:t>
            </a: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  <a:defRPr/>
            </a:pPr>
            <a:endParaRPr lang="en-US" sz="2400" b="0" dirty="0"/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en-US" sz="2400" b="0" dirty="0"/>
              <a:t>TESA - Testicular sperm aspiration</a:t>
            </a: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  <a:defRPr/>
            </a:pPr>
            <a:endParaRPr lang="en-US" sz="2400" dirty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400" b="1" dirty="0"/>
              <a:t>TESE </a:t>
            </a:r>
            <a:r>
              <a:rPr lang="en-US" sz="2400" b="0" dirty="0"/>
              <a:t>- Testicular sperm extraction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400" b="0" dirty="0"/>
              <a:t>Micro-TESE- Microdissection Testicular sperm extraction </a:t>
            </a: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en-US" sz="2400" b="0" dirty="0"/>
              <a:t>MESA - Microsurgical epididymal sperm aspiration</a:t>
            </a: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  <a:defRPr/>
            </a:pPr>
            <a:endParaRPr lang="en-US" sz="2400" b="0" dirty="0"/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en-US" sz="2400" b="0" dirty="0"/>
              <a:t>TFNA - Testicular fine needle aspiration</a:t>
            </a:r>
          </a:p>
          <a:p>
            <a:pPr marL="285750" indent="-285750">
              <a:defRPr/>
            </a:pPr>
            <a:endParaRPr lang="en-US" sz="2400" b="0" dirty="0">
              <a:solidFill>
                <a:srgbClr val="2D78BE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sz="2400" b="0" dirty="0"/>
          </a:p>
          <a:p>
            <a:pPr marL="285750" indent="-285750">
              <a:buFontTx/>
              <a:buChar char="-"/>
              <a:defRPr/>
            </a:pPr>
            <a:endParaRPr lang="en-US" sz="2400" dirty="0"/>
          </a:p>
        </p:txBody>
      </p:sp>
      <p:sp>
        <p:nvSpPr>
          <p:cNvPr id="10243" name="Text Placeholder 2"/>
          <p:cNvSpPr>
            <a:spLocks noGrp="1"/>
          </p:cNvSpPr>
          <p:nvPr>
            <p:ph type="body" sz="quarter" idx="4294967295"/>
          </p:nvPr>
        </p:nvSpPr>
        <p:spPr bwMode="auto">
          <a:xfrm>
            <a:off x="2229492" y="501032"/>
            <a:ext cx="6606283" cy="120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0" indent="0" algn="ctr" eaLnBrk="1" hangingPunct="1">
              <a:spcBef>
                <a:spcPct val="0"/>
              </a:spcBef>
              <a:buNone/>
            </a:pPr>
            <a:endParaRPr lang="en-GB" sz="2800" dirty="0">
              <a:latin typeface="Lucida Fax" pitchFamily="18" charset="0"/>
              <a:ea typeface="Lucida Fax" pitchFamily="18" charset="0"/>
              <a:cs typeface="Lucida Fax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GB" sz="2800" b="1" dirty="0">
                <a:latin typeface="Lucida Fax" pitchFamily="18" charset="0"/>
                <a:ea typeface="Lucida Fax" pitchFamily="18" charset="0"/>
                <a:cs typeface="Lucida Fax" pitchFamily="18" charset="0"/>
              </a:rPr>
              <a:t>OVERVIEW OF SURGICAL SPERM COLLECTION METHODS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790115" y="494950"/>
            <a:ext cx="3238150" cy="528507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3200" dirty="0"/>
              <a:t>THE TESTICLE</a:t>
            </a:r>
          </a:p>
        </p:txBody>
      </p:sp>
      <p:pic>
        <p:nvPicPr>
          <p:cNvPr id="11" name="Picture 4" descr="C:\Users\Lolym\Pictures\Figure_28_01_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283" y="1273848"/>
            <a:ext cx="6665740" cy="490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299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3" name="Title 12">
            <a:extLst>
              <a:ext uri="{FF2B5EF4-FFF2-40B4-BE49-F238E27FC236}">
                <a16:creationId xmlns:a16="http://schemas.microsoft.com/office/drawing/2014/main" id="{6FCB86A5-C113-424B-BA07-759C312B3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2054" y="807283"/>
            <a:ext cx="7623620" cy="107650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6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In summary the advantages and disadvantages of surgical sperm collection methods are:</a:t>
            </a:r>
            <a:endParaRPr lang="en-US" sz="2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F44756-4A38-423A-B420-4FB54DE7E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334" y="6352651"/>
            <a:ext cx="629761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MEDISON SPECIALIST WOMEN’S HOSPITAL, LEKKx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E3D681-98DA-4629-9DAD-65F8D83144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5133" y="6352651"/>
            <a:ext cx="9119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fld id="{7649D623-906B-4E40-9E89-EC35C2E6EE75}" type="datetime8">
              <a:rPr lang="en-US" smtClean="0"/>
              <a:pPr defTabSz="914400">
                <a:lnSpc>
                  <a:spcPct val="90000"/>
                </a:lnSpc>
                <a:spcAft>
                  <a:spcPts val="600"/>
                </a:spcAft>
              </a:pPr>
              <a:t>9/24/2021 4:06 PM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D66374-C47D-4CD6-9F15-E9BAD4291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2023" y="6352651"/>
            <a:ext cx="6833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A34F90AB-DD3A-4F50-8483-7177BB2A1F9F}" type="slidenum">
              <a:rPr lang="en-US" smtClean="0"/>
              <a:pPr defTabSz="914400">
                <a:spcAft>
                  <a:spcPts val="600"/>
                </a:spcAft>
              </a:pPr>
              <a:t>7</a:t>
            </a:fld>
            <a:endParaRPr lang="en-US"/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CA3D3CEB-EE21-421D-B144-FD6B010569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0474496"/>
              </p:ext>
            </p:extLst>
          </p:nvPr>
        </p:nvGraphicFramePr>
        <p:xfrm>
          <a:off x="549025" y="2304223"/>
          <a:ext cx="8818814" cy="3746493"/>
        </p:xfrm>
        <a:graphic>
          <a:graphicData uri="http://schemas.openxmlformats.org/drawingml/2006/table">
            <a:tbl>
              <a:tblPr firstRow="1" firstCol="1" bandRow="1">
                <a:solidFill>
                  <a:schemeClr val="bg1">
                    <a:lumMod val="95000"/>
                  </a:schemeClr>
                </a:solidFill>
                <a:tableStyleId>{5C22544A-7EE6-4342-B048-85BDC9FD1C3A}</a:tableStyleId>
              </a:tblPr>
              <a:tblGrid>
                <a:gridCol w="2156582">
                  <a:extLst>
                    <a:ext uri="{9D8B030D-6E8A-4147-A177-3AD203B41FA5}">
                      <a16:colId xmlns:a16="http://schemas.microsoft.com/office/drawing/2014/main" val="3617575566"/>
                    </a:ext>
                  </a:extLst>
                </a:gridCol>
                <a:gridCol w="3350874">
                  <a:extLst>
                    <a:ext uri="{9D8B030D-6E8A-4147-A177-3AD203B41FA5}">
                      <a16:colId xmlns:a16="http://schemas.microsoft.com/office/drawing/2014/main" val="1694068466"/>
                    </a:ext>
                  </a:extLst>
                </a:gridCol>
                <a:gridCol w="3311358">
                  <a:extLst>
                    <a:ext uri="{9D8B030D-6E8A-4147-A177-3AD203B41FA5}">
                      <a16:colId xmlns:a16="http://schemas.microsoft.com/office/drawing/2014/main" val="3395494327"/>
                    </a:ext>
                  </a:extLst>
                </a:gridCol>
              </a:tblGrid>
              <a:tr h="3585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cap="none" spc="0">
                          <a:solidFill>
                            <a:schemeClr val="bg1"/>
                          </a:solidFill>
                          <a:effectLst/>
                        </a:rPr>
                        <a:t>Technique </a:t>
                      </a:r>
                      <a:endParaRPr lang="en-US" sz="1500" b="0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01" marR="64101" marT="8546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cap="none" spc="0" dirty="0">
                          <a:solidFill>
                            <a:schemeClr val="bg1"/>
                          </a:solidFill>
                          <a:effectLst/>
                        </a:rPr>
                        <a:t>Advantages </a:t>
                      </a:r>
                      <a:endParaRPr lang="en-US" sz="1500" b="0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01" marR="64101" marT="8546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cap="none" spc="0">
                          <a:solidFill>
                            <a:schemeClr val="bg1"/>
                          </a:solidFill>
                          <a:effectLst/>
                        </a:rPr>
                        <a:t>Disadvantages </a:t>
                      </a:r>
                      <a:endParaRPr lang="en-US" sz="1500" b="0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01" marR="64101" marT="8546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4586692"/>
                  </a:ext>
                </a:extLst>
              </a:tr>
              <a:tr h="95017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cap="none" spc="0">
                          <a:solidFill>
                            <a:schemeClr val="tx1"/>
                          </a:solidFill>
                          <a:effectLst/>
                        </a:rPr>
                        <a:t>MESA</a:t>
                      </a:r>
                      <a:endParaRPr lang="en-US" sz="11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01" marR="64101" marT="85469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none" spc="0">
                          <a:solidFill>
                            <a:schemeClr val="tx1"/>
                          </a:solidFill>
                          <a:effectLst/>
                        </a:rPr>
                        <a:t>Large numbers of sperm in one procedure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none" spc="0">
                          <a:solidFill>
                            <a:schemeClr val="tx1"/>
                          </a:solidFill>
                          <a:effectLst/>
                        </a:rPr>
                        <a:t>Little contamination with blood</a:t>
                      </a:r>
                      <a:endParaRPr lang="en-US" sz="1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01" marR="64101" marT="85469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none" spc="0">
                          <a:solidFill>
                            <a:schemeClr val="tx1"/>
                          </a:solidFill>
                          <a:effectLst/>
                        </a:rPr>
                        <a:t>Requires microsurgical skills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none" spc="0">
                          <a:solidFill>
                            <a:schemeClr val="tx1"/>
                          </a:solidFill>
                          <a:effectLst/>
                        </a:rPr>
                        <a:t>Maybe be better done on regional or general anesthesia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none" spc="0">
                          <a:solidFill>
                            <a:schemeClr val="tx1"/>
                          </a:solidFill>
                          <a:effectLst/>
                        </a:rPr>
                        <a:t>Higher cost to patient</a:t>
                      </a:r>
                      <a:endParaRPr lang="en-US" sz="1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01" marR="64101" marT="85469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614031"/>
                  </a:ext>
                </a:extLst>
              </a:tr>
              <a:tr h="7437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cap="none" spc="0" dirty="0">
                          <a:solidFill>
                            <a:schemeClr val="tx1"/>
                          </a:solidFill>
                          <a:effectLst/>
                        </a:rPr>
                        <a:t>PESA</a:t>
                      </a:r>
                      <a:endParaRPr lang="en-US" sz="1100" b="1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01" marR="64101" marT="85469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none" spc="0">
                          <a:solidFill>
                            <a:schemeClr val="tx1"/>
                          </a:solidFill>
                          <a:effectLst/>
                        </a:rPr>
                        <a:t>No microsurgical skills needed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none" spc="0">
                          <a:solidFill>
                            <a:schemeClr val="tx1"/>
                          </a:solidFill>
                          <a:effectLst/>
                        </a:rPr>
                        <a:t>Fast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none" spc="0">
                          <a:solidFill>
                            <a:schemeClr val="tx1"/>
                          </a:solidFill>
                          <a:effectLst/>
                        </a:rPr>
                        <a:t>Minimally invasive</a:t>
                      </a:r>
                      <a:endParaRPr lang="en-US" sz="1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01" marR="64101" marT="85469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none" spc="0">
                          <a:solidFill>
                            <a:schemeClr val="tx1"/>
                          </a:solidFill>
                          <a:effectLst/>
                        </a:rPr>
                        <a:t>Sometimes low sperm yield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none" spc="0">
                          <a:solidFill>
                            <a:schemeClr val="tx1"/>
                          </a:solidFill>
                          <a:effectLst/>
                        </a:rPr>
                        <a:t>Less reliable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none" spc="0">
                          <a:solidFill>
                            <a:schemeClr val="tx1"/>
                          </a:solidFill>
                          <a:effectLst/>
                        </a:rPr>
                        <a:t>Low chance on second attempt</a:t>
                      </a:r>
                      <a:endParaRPr lang="en-US" sz="1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01" marR="64101" marT="85469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4086314"/>
                  </a:ext>
                </a:extLst>
              </a:tr>
              <a:tr h="115655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cap="none" spc="0">
                          <a:solidFill>
                            <a:schemeClr val="tx1"/>
                          </a:solidFill>
                          <a:effectLst/>
                        </a:rPr>
                        <a:t>TESE</a:t>
                      </a:r>
                      <a:endParaRPr lang="en-US" sz="11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01" marR="64101" marT="85469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none" spc="0">
                          <a:solidFill>
                            <a:schemeClr val="tx1"/>
                          </a:solidFill>
                          <a:effectLst/>
                        </a:rPr>
                        <a:t>No microsurgical skills needed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none" spc="0">
                          <a:solidFill>
                            <a:schemeClr val="tx1"/>
                          </a:solidFill>
                          <a:effectLst/>
                        </a:rPr>
                        <a:t>Reliable acquisition of sperm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01" marR="64101" marT="85469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none" spc="0">
                          <a:solidFill>
                            <a:schemeClr val="tx1"/>
                          </a:solidFill>
                          <a:effectLst/>
                        </a:rPr>
                        <a:t>More invasive percutaneous procedure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none" spc="0">
                          <a:solidFill>
                            <a:schemeClr val="tx1"/>
                          </a:solidFill>
                          <a:effectLst/>
                        </a:rPr>
                        <a:t>Chance of testicular hematoma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none" spc="0">
                          <a:solidFill>
                            <a:schemeClr val="tx1"/>
                          </a:solidFill>
                          <a:effectLst/>
                        </a:rPr>
                        <a:t>Removal of testicular parenchyma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01" marR="64101" marT="85469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135675"/>
                  </a:ext>
                </a:extLst>
              </a:tr>
              <a:tr h="53739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cap="none" spc="0">
                          <a:solidFill>
                            <a:schemeClr val="tx1"/>
                          </a:solidFill>
                          <a:effectLst/>
                        </a:rPr>
                        <a:t>TFNA</a:t>
                      </a:r>
                      <a:endParaRPr lang="en-US" sz="11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01" marR="64101" marT="85469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none" spc="0">
                          <a:solidFill>
                            <a:schemeClr val="tx1"/>
                          </a:solidFill>
                          <a:effectLst/>
                        </a:rPr>
                        <a:t>Fast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none" spc="0">
                          <a:solidFill>
                            <a:schemeClr val="tx1"/>
                          </a:solidFill>
                          <a:effectLst/>
                        </a:rPr>
                        <a:t>Minimally invasive </a:t>
                      </a:r>
                      <a:endParaRPr lang="en-US" sz="1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01" marR="64101" marT="85469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none" spc="0" dirty="0">
                          <a:solidFill>
                            <a:schemeClr val="tx1"/>
                          </a:solidFill>
                          <a:effectLst/>
                        </a:rPr>
                        <a:t>Very low sperm yield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none" spc="0" dirty="0">
                          <a:solidFill>
                            <a:schemeClr val="tx1"/>
                          </a:solidFill>
                          <a:effectLst/>
                        </a:rPr>
                        <a:t>Yields inadequate for cryopreservation </a:t>
                      </a:r>
                      <a:endParaRPr lang="en-US" sz="1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01" marR="64101" marT="85469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39941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0854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id="{1F2B4773-3207-44CC-B7AC-892B70498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2B8267CA-A7A5-4E11-9D92-4EAC3DD3E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E83D61B5-C6B4-4A4B-85AD-FEE7A5491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23">
              <a:extLst>
                <a:ext uri="{FF2B5EF4-FFF2-40B4-BE49-F238E27FC236}">
                  <a16:creationId xmlns:a16="http://schemas.microsoft.com/office/drawing/2014/main" id="{A0B67FE4-688F-4497-8BFD-157613A69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Rectangle 25">
              <a:extLst>
                <a:ext uri="{FF2B5EF4-FFF2-40B4-BE49-F238E27FC236}">
                  <a16:creationId xmlns:a16="http://schemas.microsoft.com/office/drawing/2014/main" id="{3BF5BE1A-9BAC-4581-A82B-FD8FE3159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Isosceles Triangle 76">
              <a:extLst>
                <a:ext uri="{FF2B5EF4-FFF2-40B4-BE49-F238E27FC236}">
                  <a16:creationId xmlns:a16="http://schemas.microsoft.com/office/drawing/2014/main" id="{971E5644-6772-414A-8199-E30BFB02A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7">
              <a:extLst>
                <a:ext uri="{FF2B5EF4-FFF2-40B4-BE49-F238E27FC236}">
                  <a16:creationId xmlns:a16="http://schemas.microsoft.com/office/drawing/2014/main" id="{E8246D50-BB0C-408E-93FD-7B8D63A7F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8">
              <a:extLst>
                <a:ext uri="{FF2B5EF4-FFF2-40B4-BE49-F238E27FC236}">
                  <a16:creationId xmlns:a16="http://schemas.microsoft.com/office/drawing/2014/main" id="{AFBC5D22-68C1-44FB-8181-CB84ECAA8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Rectangle 29">
              <a:extLst>
                <a:ext uri="{FF2B5EF4-FFF2-40B4-BE49-F238E27FC236}">
                  <a16:creationId xmlns:a16="http://schemas.microsoft.com/office/drawing/2014/main" id="{FB6D0FCE-FBDB-4655-A1A7-640B1E86B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BC8157DF-FD90-4AD6-B803-3AC0ACD8E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Isosceles Triangle 81">
              <a:extLst>
                <a:ext uri="{FF2B5EF4-FFF2-40B4-BE49-F238E27FC236}">
                  <a16:creationId xmlns:a16="http://schemas.microsoft.com/office/drawing/2014/main" id="{3548B067-9D63-4D21-92EF-CBC9E6338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2291" name="Text Placeholder 2"/>
          <p:cNvSpPr>
            <a:spLocks noGrp="1"/>
          </p:cNvSpPr>
          <p:nvPr>
            <p:ph type="body" sz="quarter" idx="4294967295"/>
          </p:nvPr>
        </p:nvSpPr>
        <p:spPr bwMode="auto">
          <a:xfrm>
            <a:off x="0" y="2269067"/>
            <a:ext cx="5418667" cy="141234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compatLnSpc="1">
            <a:prstTxWarp prst="textNoShape">
              <a:avLst/>
            </a:prstTxWarp>
            <a:normAutofit fontScale="40000" lnSpcReduction="20000"/>
          </a:bodyPr>
          <a:lstStyle/>
          <a:p>
            <a:pPr marL="0" indent="0">
              <a:buNone/>
            </a:pPr>
            <a:r>
              <a:rPr lang="en-US" sz="7000" b="1" dirty="0"/>
              <a:t>SCHOLARLY REVIEWS OF SURGICAL SPERM COLLECTION TECHNIQUES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</p:txBody>
      </p:sp>
      <p:pic>
        <p:nvPicPr>
          <p:cNvPr id="4" name="Picture 3" descr="Diagram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6E9A7795-81F5-497E-A7F0-E116F294862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8111" y="503411"/>
            <a:ext cx="4503921" cy="50891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5DD032D-5B56-4A2C-96E4-5E01F9101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055" y="1356220"/>
            <a:ext cx="8596668" cy="659161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77805B-9298-4168-B280-3055878E0414}"/>
              </a:ext>
            </a:extLst>
          </p:cNvPr>
          <p:cNvSpPr txBox="1"/>
          <p:nvPr/>
        </p:nvSpPr>
        <p:spPr>
          <a:xfrm>
            <a:off x="754388" y="1356220"/>
            <a:ext cx="9180026" cy="5124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eta-analysis by Bernie et al.,2015- </a:t>
            </a:r>
            <a:r>
              <a:rPr lang="en-US" sz="3600" dirty="0"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ompared SRR by testicular sperm aspiration (TESA),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cTESE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micro-TESE. They found that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cTESE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was twice more likely to find sperm than TESA, and that micro-TESE was 1.5-times more likely to find sperm as compared to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cTESE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54516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3953</TotalTime>
  <Words>2461</Words>
  <Application>Microsoft Office PowerPoint</Application>
  <PresentationFormat>Widescreen</PresentationFormat>
  <Paragraphs>280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4" baseType="lpstr">
      <vt:lpstr>Abadi</vt:lpstr>
      <vt:lpstr>Arial</vt:lpstr>
      <vt:lpstr>Arial Black</vt:lpstr>
      <vt:lpstr>Calibri</vt:lpstr>
      <vt:lpstr>Lucida Fax</vt:lpstr>
      <vt:lpstr>Lucida Sans</vt:lpstr>
      <vt:lpstr>Merriweather</vt:lpstr>
      <vt:lpstr>Roboto</vt:lpstr>
      <vt:lpstr>Segoe UI</vt:lpstr>
      <vt:lpstr>Symbol</vt:lpstr>
      <vt:lpstr>Trebuchet MS</vt:lpstr>
      <vt:lpstr>Wingdings</vt:lpstr>
      <vt:lpstr>Wingdings 3</vt:lpstr>
      <vt:lpstr>Facet</vt:lpstr>
      <vt:lpstr>PowerPoint Presentation</vt:lpstr>
      <vt:lpstr>INTRODUCTION </vt:lpstr>
      <vt:lpstr>PowerPoint Presentation</vt:lpstr>
      <vt:lpstr>AZOOSPERMIA AND ITS DIAGNOSIS </vt:lpstr>
      <vt:lpstr>PowerPoint Presentation</vt:lpstr>
      <vt:lpstr>PowerPoint Presentation</vt:lpstr>
      <vt:lpstr>In summary the advantages and disadvantages of surgical sperm collection methods are:</vt:lpstr>
      <vt:lpstr>PowerPoint Presentation</vt:lpstr>
      <vt:lpstr> </vt:lpstr>
      <vt:lpstr> Luciana Semião- et al., 2010 - Assisted reproductive technology outcomes in azoospermic men: 10 years of experience with surgical sperm retrieval.   Submission showed no statistically significant differences were detected between the TESA and PESA groups and the OA and NOA groups, respectively.  </vt:lpstr>
      <vt:lpstr>Eliyahu Kresch, et al., 2012 - Novel methods to enhance surgical sperm retrieval: a systematic review.   Artificial intelligence technology can play a role in the identification of sperm and, perhaps, better-quality sperm for use with assisted reproduction</vt:lpstr>
      <vt:lpstr>PowerPoint Presentation</vt:lpstr>
      <vt:lpstr>PowerPoint Presentation</vt:lpstr>
      <vt:lpstr>PowerPoint Presentation</vt:lpstr>
      <vt:lpstr>Hypo osmotic swelling test </vt:lpstr>
      <vt:lpstr>Hypo osmotic swelling test result</vt:lpstr>
      <vt:lpstr>Sperm tail flexibility test </vt:lpstr>
      <vt:lpstr>  Chemical initiation of tail action (pentoxifylline and theophylline).  </vt:lpstr>
      <vt:lpstr>Pentoxifylline vs Theophylline</vt:lpstr>
      <vt:lpstr>Laser-assisted immotile sperm selection </vt:lpstr>
      <vt:lpstr>HOW TO PROCESS SSC SEMEN SAMPLE FOR ICSI</vt:lpstr>
      <vt:lpstr>WHAT NEXT WHEN SSC FAILS ?????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THANK YOU FOR LISTENING</vt:lpstr>
      <vt:lpstr>          QUESTIONS?????????????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Medison-Socials</dc:creator>
  <cp:lastModifiedBy>Oluwatosin Ogunyemi</cp:lastModifiedBy>
  <cp:revision>21</cp:revision>
  <dcterms:created xsi:type="dcterms:W3CDTF">2021-09-20T08:45:52Z</dcterms:created>
  <dcterms:modified xsi:type="dcterms:W3CDTF">2021-09-24T18:50:13Z</dcterms:modified>
</cp:coreProperties>
</file>